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9144000" cy="5143500" type="screen16x9"/>
  <p:notesSz cx="6858000" cy="9144000"/>
  <p:embeddedFontLst>
    <p:embeddedFont>
      <p:font typeface="Dela Gothic One" pitchFamily="2" charset="-128"/>
      <p:regular r:id="rId19"/>
    </p:embeddedFont>
    <p:embeddedFont>
      <p:font typeface="Archivo Black" panose="020B0A03020202020B04" pitchFamily="34" charset="0"/>
      <p:regular r:id="rId20"/>
    </p:embeddedFont>
    <p:embeddedFont>
      <p:font typeface="Inter" panose="02000503000000020004" pitchFamily="2" charset="0"/>
      <p:regular r:id="rId21"/>
      <p:bold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notesMaster" Target="notesMasters/notesMaster1.xml" /><Relationship Id="rId26" Type="http://schemas.openxmlformats.org/officeDocument/2006/relationships/tableStyles" Target="tableStyles.xml" /><Relationship Id="rId3" Type="http://schemas.openxmlformats.org/officeDocument/2006/relationships/slide" Target="slides/slide2.xml" /><Relationship Id="rId21" Type="http://schemas.openxmlformats.org/officeDocument/2006/relationships/font" Target="fonts/font3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theme" Target="theme/theme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2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viewProps" Target="view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presProps" Target="presProps.xml" /><Relationship Id="rId10" Type="http://schemas.openxmlformats.org/officeDocument/2006/relationships/slide" Target="slides/slide9.xml" /><Relationship Id="rId19" Type="http://schemas.openxmlformats.org/officeDocument/2006/relationships/font" Target="fonts/font1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4.fntdata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 /><Relationship Id="rId1" Type="http://schemas.openxmlformats.org/officeDocument/2006/relationships/notesMaster" Target="../notesMasters/notesMaster1.xml" 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 /><Relationship Id="rId1" Type="http://schemas.openxmlformats.org/officeDocument/2006/relationships/notesMaster" Target="../notesMasters/notesMaster1.xml" 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 /><Relationship Id="rId1" Type="http://schemas.openxmlformats.org/officeDocument/2006/relationships/notesMaster" Target="../notesMasters/notesMaster1.xml" 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 /><Relationship Id="rId1" Type="http://schemas.openxmlformats.org/officeDocument/2006/relationships/notesMaster" Target="../notesMasters/notesMaster1.xml" 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 /><Relationship Id="rId1" Type="http://schemas.openxmlformats.org/officeDocument/2006/relationships/notesMaster" Target="../notesMasters/notesMaster1.xml" 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wesley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128ac918a0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128ac918a0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➢"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12d65705cb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12d65705cb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12d9d152ccc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12d9d152ccc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251f5cca00_0_4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9" name="Google Shape;369;g1251f5cca00_0_4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12d9d152ccc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5" name="Google Shape;415;g12d9d152ccc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2d9d152ccc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2d9d152ccc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Afonso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2d9d152ccc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2d9d152ccc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28ac918a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28ac918a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Afonso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251f5cca00_0_4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1251f5cca00_0_4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2d6e5f86e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2d6e5f86e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➢"/>
            </a:pPr>
            <a:r>
              <a:rPr lang="en"/>
              <a:t>Afonso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12d9d152cc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12d9d152cc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2d9d152ccc_2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Google Shape;281;g12d9d152ccc_2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d9d152ccc_2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2d9d152ccc_2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Afonso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51f5cca00_0_6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1251f5cca00_0_6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Afonso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2d9d152ccc_2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12d9d152ccc_2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Master" Target="../slideMasters/slideMaster1.xml" 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Master" Target="../slideMasters/slideMaster1.xml" 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Master" Target="../slideMasters/slideMaster1.xml" 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Master" Target="../slideMasters/slideMaster1.xml" 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Master" Target="../slideMasters/slideMaster1.xml" 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Master" Target="../slideMasters/slideMaster1.xml" 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 /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Master" Target="../slideMasters/slideMaster1.xml" 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 /><Relationship Id="rId2" Type="http://schemas.openxmlformats.org/officeDocument/2006/relationships/hyperlink" Target="http://bit.ly/2Tynxth" TargetMode="External" /><Relationship Id="rId1" Type="http://schemas.openxmlformats.org/officeDocument/2006/relationships/slideMaster" Target="../slideMasters/slideMaster1.xml" /><Relationship Id="rId5" Type="http://schemas.openxmlformats.org/officeDocument/2006/relationships/image" Target="../media/image3.png" /><Relationship Id="rId4" Type="http://schemas.openxmlformats.org/officeDocument/2006/relationships/hyperlink" Target="http://bit.ly/2TtBDfr" TargetMode="External" 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Master" Target="../slideMasters/slideMaster1.xml" 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 /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 /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 /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 rotWithShape="1">
          <a:blip r:embed="rId2">
            <a:alphaModFix amt="70000"/>
          </a:blip>
          <a:srcRect t="9" b="19"/>
          <a:stretch/>
        </p:blipFill>
        <p:spPr>
          <a:xfrm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13250" y="1447137"/>
            <a:ext cx="7717500" cy="18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Dela Gothic One"/>
              <a:buNone/>
              <a:defRPr sz="40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476850" y="396263"/>
            <a:ext cx="8190300" cy="4274445"/>
            <a:chOff x="476850" y="396263"/>
            <a:chExt cx="8190300" cy="4274445"/>
          </a:xfrm>
        </p:grpSpPr>
        <p:sp>
          <p:nvSpPr>
            <p:cNvPr id="12" name="Google Shape;12;p2"/>
            <p:cNvSpPr/>
            <p:nvPr/>
          </p:nvSpPr>
          <p:spPr>
            <a:xfrm>
              <a:off x="476850" y="689697"/>
              <a:ext cx="8190300" cy="3764100"/>
            </a:xfrm>
            <a:prstGeom prst="roundRect">
              <a:avLst>
                <a:gd name="adj" fmla="val 15978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299825" y="396263"/>
              <a:ext cx="584675" cy="586125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6250147" y="4252214"/>
              <a:ext cx="417458" cy="418493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456988" y="3277863"/>
            <a:ext cx="42300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 rotWithShape="1">
          <a:blip r:embed="rId2">
            <a:alphaModFix amt="70000"/>
          </a:blip>
          <a:srcRect l="4593" t="2890" r="8893" b="10574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 hasCustomPrompt="1"/>
          </p:nvPr>
        </p:nvSpPr>
        <p:spPr>
          <a:xfrm>
            <a:off x="713250" y="1547724"/>
            <a:ext cx="7717500" cy="155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1"/>
          <p:cNvSpPr txBox="1">
            <a:spLocks noGrp="1"/>
          </p:cNvSpPr>
          <p:nvPr>
            <p:ph type="subTitle" idx="1"/>
          </p:nvPr>
        </p:nvSpPr>
        <p:spPr>
          <a:xfrm>
            <a:off x="1755000" y="3344465"/>
            <a:ext cx="5577900" cy="40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>
            <a:off x="1816544" y="1713823"/>
            <a:ext cx="2377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title" idx="2" hasCustomPrompt="1"/>
          </p:nvPr>
        </p:nvSpPr>
        <p:spPr>
          <a:xfrm>
            <a:off x="904690" y="1273700"/>
            <a:ext cx="1005900" cy="62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solidFill>
                  <a:srgbClr val="228B6F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>
            <a:off x="1816544" y="1366850"/>
            <a:ext cx="2561400" cy="36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subTitle" idx="4"/>
          </p:nvPr>
        </p:nvSpPr>
        <p:spPr>
          <a:xfrm>
            <a:off x="1816544" y="2866538"/>
            <a:ext cx="2377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title" idx="5" hasCustomPrompt="1"/>
          </p:nvPr>
        </p:nvSpPr>
        <p:spPr>
          <a:xfrm>
            <a:off x="904690" y="2422753"/>
            <a:ext cx="10059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solidFill>
                  <a:srgbClr val="228B6F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6"/>
          </p:nvPr>
        </p:nvSpPr>
        <p:spPr>
          <a:xfrm>
            <a:off x="1816544" y="2520366"/>
            <a:ext cx="25644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subTitle" idx="7"/>
          </p:nvPr>
        </p:nvSpPr>
        <p:spPr>
          <a:xfrm>
            <a:off x="1816544" y="4025406"/>
            <a:ext cx="2377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title" idx="8" hasCustomPrompt="1"/>
          </p:nvPr>
        </p:nvSpPr>
        <p:spPr>
          <a:xfrm>
            <a:off x="904690" y="3585913"/>
            <a:ext cx="10035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solidFill>
                  <a:srgbClr val="228B6F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" name="Google Shape;66;p13"/>
          <p:cNvSpPr txBox="1">
            <a:spLocks noGrp="1"/>
          </p:cNvSpPr>
          <p:nvPr>
            <p:ph type="subTitle" idx="9"/>
          </p:nvPr>
        </p:nvSpPr>
        <p:spPr>
          <a:xfrm>
            <a:off x="1816544" y="3676881"/>
            <a:ext cx="25644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3"/>
          </p:nvPr>
        </p:nvSpPr>
        <p:spPr>
          <a:xfrm flipH="1">
            <a:off x="5678810" y="1713823"/>
            <a:ext cx="2377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4760890" y="1273700"/>
            <a:ext cx="10059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solidFill>
                  <a:srgbClr val="228B6F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9" name="Google Shape;69;p13"/>
          <p:cNvSpPr txBox="1">
            <a:spLocks noGrp="1"/>
          </p:cNvSpPr>
          <p:nvPr>
            <p:ph type="subTitle" idx="15"/>
          </p:nvPr>
        </p:nvSpPr>
        <p:spPr>
          <a:xfrm flipH="1">
            <a:off x="5678810" y="1365350"/>
            <a:ext cx="25602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subTitle" idx="16"/>
          </p:nvPr>
        </p:nvSpPr>
        <p:spPr>
          <a:xfrm flipH="1">
            <a:off x="5678810" y="2866538"/>
            <a:ext cx="2377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title" idx="17" hasCustomPrompt="1"/>
          </p:nvPr>
        </p:nvSpPr>
        <p:spPr>
          <a:xfrm flipH="1">
            <a:off x="4760890" y="2423653"/>
            <a:ext cx="10059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solidFill>
                  <a:srgbClr val="228B6F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8"/>
          </p:nvPr>
        </p:nvSpPr>
        <p:spPr>
          <a:xfrm flipH="1">
            <a:off x="5678810" y="2521115"/>
            <a:ext cx="25602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19"/>
          </p:nvPr>
        </p:nvSpPr>
        <p:spPr>
          <a:xfrm flipH="1">
            <a:off x="5678810" y="4025406"/>
            <a:ext cx="2377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20" hasCustomPrompt="1"/>
          </p:nvPr>
        </p:nvSpPr>
        <p:spPr>
          <a:xfrm flipH="1">
            <a:off x="4760890" y="3585913"/>
            <a:ext cx="1005900" cy="62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6000"/>
              <a:buNone/>
              <a:defRPr sz="3500">
                <a:solidFill>
                  <a:srgbClr val="228B6F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>
            <a:spLocks noGrp="1"/>
          </p:cNvSpPr>
          <p:nvPr>
            <p:ph type="subTitle" idx="21"/>
          </p:nvPr>
        </p:nvSpPr>
        <p:spPr>
          <a:xfrm flipH="1">
            <a:off x="5678810" y="3676881"/>
            <a:ext cx="25491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>
            <a:off x="5138" y="0"/>
            <a:ext cx="91440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 flipH="1">
            <a:off x="2833825" y="2470394"/>
            <a:ext cx="5244900" cy="9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5951425" y="1166985"/>
            <a:ext cx="21273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1"/>
          </p:nvPr>
        </p:nvSpPr>
        <p:spPr>
          <a:xfrm flipH="1">
            <a:off x="3554725" y="3905127"/>
            <a:ext cx="4524000" cy="35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1_1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2">
            <a:alphaModFix amt="70000"/>
          </a:blip>
          <a:srcRect l="8180" t="8164" r="9"/>
          <a:stretch/>
        </p:blipFill>
        <p:spPr>
          <a:xfrm flipH="1">
            <a:off x="5137" y="0"/>
            <a:ext cx="914400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1074300" y="2249323"/>
            <a:ext cx="3821100" cy="147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2" hasCustomPrompt="1"/>
          </p:nvPr>
        </p:nvSpPr>
        <p:spPr>
          <a:xfrm>
            <a:off x="1074300" y="1080073"/>
            <a:ext cx="21273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1074300" y="3669448"/>
            <a:ext cx="2926500" cy="6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16"/>
          <p:cNvPicPr preferRelativeResize="0"/>
          <p:nvPr/>
        </p:nvPicPr>
        <p:blipFill rotWithShape="1">
          <a:blip r:embed="rId2">
            <a:alphaModFix amt="70000"/>
          </a:blip>
          <a:srcRect/>
          <a:stretch/>
        </p:blipFill>
        <p:spPr>
          <a:xfrm flipH="1">
            <a:off x="5138" y="0"/>
            <a:ext cx="914400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6"/>
          <p:cNvSpPr txBox="1">
            <a:spLocks noGrp="1"/>
          </p:cNvSpPr>
          <p:nvPr>
            <p:ph type="title"/>
          </p:nvPr>
        </p:nvSpPr>
        <p:spPr>
          <a:xfrm>
            <a:off x="3124662" y="1891766"/>
            <a:ext cx="5324100" cy="95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title" idx="2" hasCustomPrompt="1"/>
          </p:nvPr>
        </p:nvSpPr>
        <p:spPr>
          <a:xfrm>
            <a:off x="768588" y="1838816"/>
            <a:ext cx="21273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1"/>
          </p:nvPr>
        </p:nvSpPr>
        <p:spPr>
          <a:xfrm>
            <a:off x="1801200" y="3486486"/>
            <a:ext cx="5541600" cy="38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CUSTOM_4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7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1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title" idx="2" hasCustomPrompt="1"/>
          </p:nvPr>
        </p:nvSpPr>
        <p:spPr>
          <a:xfrm>
            <a:off x="1320394" y="2190161"/>
            <a:ext cx="1127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7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1"/>
          </p:nvPr>
        </p:nvSpPr>
        <p:spPr>
          <a:xfrm>
            <a:off x="695194" y="3291425"/>
            <a:ext cx="23778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3"/>
          </p:nvPr>
        </p:nvSpPr>
        <p:spPr>
          <a:xfrm>
            <a:off x="695194" y="3672154"/>
            <a:ext cx="2377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4" hasCustomPrompt="1"/>
          </p:nvPr>
        </p:nvSpPr>
        <p:spPr>
          <a:xfrm>
            <a:off x="4008300" y="2190161"/>
            <a:ext cx="1127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7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8" name="Google Shape;98;p17"/>
          <p:cNvSpPr txBox="1">
            <a:spLocks noGrp="1"/>
          </p:cNvSpPr>
          <p:nvPr>
            <p:ph type="subTitle" idx="5"/>
          </p:nvPr>
        </p:nvSpPr>
        <p:spPr>
          <a:xfrm>
            <a:off x="3383100" y="3291425"/>
            <a:ext cx="23778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99" name="Google Shape;99;p17"/>
          <p:cNvSpPr txBox="1">
            <a:spLocks noGrp="1"/>
          </p:cNvSpPr>
          <p:nvPr>
            <p:ph type="subTitle" idx="6"/>
          </p:nvPr>
        </p:nvSpPr>
        <p:spPr>
          <a:xfrm>
            <a:off x="3383100" y="3672154"/>
            <a:ext cx="2377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7"/>
          <p:cNvSpPr txBox="1">
            <a:spLocks noGrp="1"/>
          </p:cNvSpPr>
          <p:nvPr>
            <p:ph type="title" idx="7" hasCustomPrompt="1"/>
          </p:nvPr>
        </p:nvSpPr>
        <p:spPr>
          <a:xfrm>
            <a:off x="6696206" y="2190161"/>
            <a:ext cx="11274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27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1" name="Google Shape;101;p17"/>
          <p:cNvSpPr txBox="1">
            <a:spLocks noGrp="1"/>
          </p:cNvSpPr>
          <p:nvPr>
            <p:ph type="subTitle" idx="8"/>
          </p:nvPr>
        </p:nvSpPr>
        <p:spPr>
          <a:xfrm>
            <a:off x="6071006" y="3291425"/>
            <a:ext cx="23778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02" name="Google Shape;102;p17"/>
          <p:cNvSpPr txBox="1">
            <a:spLocks noGrp="1"/>
          </p:cNvSpPr>
          <p:nvPr>
            <p:ph type="subTitle" idx="9"/>
          </p:nvPr>
        </p:nvSpPr>
        <p:spPr>
          <a:xfrm>
            <a:off x="6071006" y="3672154"/>
            <a:ext cx="2377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4_1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8"/>
          <p:cNvSpPr txBox="1">
            <a:spLocks noGrp="1"/>
          </p:cNvSpPr>
          <p:nvPr>
            <p:ph type="title" hasCustomPrompt="1"/>
          </p:nvPr>
        </p:nvSpPr>
        <p:spPr>
          <a:xfrm>
            <a:off x="1984850" y="768363"/>
            <a:ext cx="5174400" cy="7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5" name="Google Shape;105;p18"/>
          <p:cNvSpPr txBox="1">
            <a:spLocks noGrp="1"/>
          </p:cNvSpPr>
          <p:nvPr>
            <p:ph type="subTitle" idx="1"/>
          </p:nvPr>
        </p:nvSpPr>
        <p:spPr>
          <a:xfrm>
            <a:off x="2314700" y="1522778"/>
            <a:ext cx="45147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title" idx="2" hasCustomPrompt="1"/>
          </p:nvPr>
        </p:nvSpPr>
        <p:spPr>
          <a:xfrm>
            <a:off x="1984250" y="2152301"/>
            <a:ext cx="5175600" cy="7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pic>
        <p:nvPicPr>
          <p:cNvPr id="107" name="Google Shape;107;p18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rot="10800000"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>
            <a:spLocks noGrp="1"/>
          </p:cNvSpPr>
          <p:nvPr>
            <p:ph type="subTitle" idx="3"/>
          </p:nvPr>
        </p:nvSpPr>
        <p:spPr>
          <a:xfrm>
            <a:off x="2314700" y="2906683"/>
            <a:ext cx="45147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8"/>
          <p:cNvSpPr txBox="1">
            <a:spLocks noGrp="1"/>
          </p:cNvSpPr>
          <p:nvPr>
            <p:ph type="title" idx="4" hasCustomPrompt="1"/>
          </p:nvPr>
        </p:nvSpPr>
        <p:spPr>
          <a:xfrm>
            <a:off x="1984250" y="3536239"/>
            <a:ext cx="5175600" cy="70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45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10" name="Google Shape;110;p18"/>
          <p:cNvSpPr txBox="1">
            <a:spLocks noGrp="1"/>
          </p:cNvSpPr>
          <p:nvPr>
            <p:ph type="subTitle" idx="5"/>
          </p:nvPr>
        </p:nvSpPr>
        <p:spPr>
          <a:xfrm>
            <a:off x="2314700" y="4290588"/>
            <a:ext cx="4520400" cy="31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9"/>
          <p:cNvSpPr txBox="1">
            <a:spLocks noGrp="1"/>
          </p:cNvSpPr>
          <p:nvPr>
            <p:ph type="title"/>
          </p:nvPr>
        </p:nvSpPr>
        <p:spPr>
          <a:xfrm>
            <a:off x="1912350" y="3194614"/>
            <a:ext cx="53193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Archivo Black"/>
              <a:buNone/>
              <a:defRPr sz="30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1"/>
          </p:nvPr>
        </p:nvSpPr>
        <p:spPr>
          <a:xfrm>
            <a:off x="2028750" y="1762939"/>
            <a:ext cx="5086500" cy="116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14" name="Google Shape;114;p19"/>
          <p:cNvPicPr preferRelativeResize="0"/>
          <p:nvPr/>
        </p:nvPicPr>
        <p:blipFill rotWithShape="1">
          <a:blip r:embed="rId2">
            <a:alphaModFix amt="70000"/>
          </a:blip>
          <a:srcRect t="9" b="19"/>
          <a:stretch/>
        </p:blipFill>
        <p:spPr>
          <a:xfrm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2_3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0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body" idx="1"/>
          </p:nvPr>
        </p:nvSpPr>
        <p:spPr>
          <a:xfrm>
            <a:off x="713225" y="1326950"/>
            <a:ext cx="3858900" cy="32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body" idx="2"/>
          </p:nvPr>
        </p:nvSpPr>
        <p:spPr>
          <a:xfrm>
            <a:off x="4572125" y="1326950"/>
            <a:ext cx="3858900" cy="32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100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70000"/>
          </a:blip>
          <a:srcRect t="9" b="19"/>
          <a:stretch/>
        </p:blipFill>
        <p:spPr>
          <a:xfrm rot="10800000">
            <a:off x="5139" y="0"/>
            <a:ext cx="9144003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2413950" y="2366083"/>
            <a:ext cx="4316100" cy="76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 idx="2" hasCustomPrompt="1"/>
          </p:nvPr>
        </p:nvSpPr>
        <p:spPr>
          <a:xfrm>
            <a:off x="3579000" y="994807"/>
            <a:ext cx="1986000" cy="10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108750" y="3269889"/>
            <a:ext cx="2926500" cy="6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1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subTitle" idx="1"/>
          </p:nvPr>
        </p:nvSpPr>
        <p:spPr>
          <a:xfrm>
            <a:off x="752527" y="3101375"/>
            <a:ext cx="22770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ubTitle" idx="2"/>
          </p:nvPr>
        </p:nvSpPr>
        <p:spPr>
          <a:xfrm>
            <a:off x="752525" y="2672375"/>
            <a:ext cx="22770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subTitle" idx="3"/>
          </p:nvPr>
        </p:nvSpPr>
        <p:spPr>
          <a:xfrm>
            <a:off x="3433500" y="3101375"/>
            <a:ext cx="22770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subTitle" idx="4"/>
          </p:nvPr>
        </p:nvSpPr>
        <p:spPr>
          <a:xfrm>
            <a:off x="3433500" y="2672375"/>
            <a:ext cx="22770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ubTitle" idx="5"/>
          </p:nvPr>
        </p:nvSpPr>
        <p:spPr>
          <a:xfrm>
            <a:off x="6114475" y="3101375"/>
            <a:ext cx="2277000" cy="8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21"/>
          <p:cNvSpPr txBox="1">
            <a:spLocks noGrp="1"/>
          </p:cNvSpPr>
          <p:nvPr>
            <p:ph type="subTitle" idx="6"/>
          </p:nvPr>
        </p:nvSpPr>
        <p:spPr>
          <a:xfrm>
            <a:off x="6114475" y="2672375"/>
            <a:ext cx="22770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_AND_TWO_COLUMNS_1_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2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1"/>
          </p:nvPr>
        </p:nvSpPr>
        <p:spPr>
          <a:xfrm>
            <a:off x="5175025" y="1834750"/>
            <a:ext cx="3249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subTitle" idx="2"/>
          </p:nvPr>
        </p:nvSpPr>
        <p:spPr>
          <a:xfrm>
            <a:off x="5175025" y="1469050"/>
            <a:ext cx="3249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ubTitle" idx="3"/>
          </p:nvPr>
        </p:nvSpPr>
        <p:spPr>
          <a:xfrm>
            <a:off x="5175025" y="2947313"/>
            <a:ext cx="3249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2"/>
          <p:cNvSpPr txBox="1">
            <a:spLocks noGrp="1"/>
          </p:cNvSpPr>
          <p:nvPr>
            <p:ph type="subTitle" idx="4"/>
          </p:nvPr>
        </p:nvSpPr>
        <p:spPr>
          <a:xfrm>
            <a:off x="5175025" y="2581613"/>
            <a:ext cx="3249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36" name="Google Shape;136;p22"/>
          <p:cNvSpPr txBox="1">
            <a:spLocks noGrp="1"/>
          </p:cNvSpPr>
          <p:nvPr>
            <p:ph type="subTitle" idx="5"/>
          </p:nvPr>
        </p:nvSpPr>
        <p:spPr>
          <a:xfrm>
            <a:off x="5175025" y="4059876"/>
            <a:ext cx="32499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2"/>
          <p:cNvSpPr txBox="1">
            <a:spLocks noGrp="1"/>
          </p:cNvSpPr>
          <p:nvPr>
            <p:ph type="subTitle" idx="6"/>
          </p:nvPr>
        </p:nvSpPr>
        <p:spPr>
          <a:xfrm>
            <a:off x="5175025" y="3694175"/>
            <a:ext cx="32499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_AND_TWO_COLUMNS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3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p2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41" name="Google Shape;141;p23"/>
          <p:cNvSpPr txBox="1">
            <a:spLocks noGrp="1"/>
          </p:cNvSpPr>
          <p:nvPr>
            <p:ph type="subTitle" idx="1"/>
          </p:nvPr>
        </p:nvSpPr>
        <p:spPr>
          <a:xfrm>
            <a:off x="2302936" y="2010826"/>
            <a:ext cx="2148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3"/>
          <p:cNvSpPr txBox="1">
            <a:spLocks noGrp="1"/>
          </p:cNvSpPr>
          <p:nvPr>
            <p:ph type="subTitle" idx="2"/>
          </p:nvPr>
        </p:nvSpPr>
        <p:spPr>
          <a:xfrm>
            <a:off x="2302936" y="1729998"/>
            <a:ext cx="2148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43" name="Google Shape;143;p23"/>
          <p:cNvSpPr txBox="1">
            <a:spLocks noGrp="1"/>
          </p:cNvSpPr>
          <p:nvPr>
            <p:ph type="subTitle" idx="3"/>
          </p:nvPr>
        </p:nvSpPr>
        <p:spPr>
          <a:xfrm>
            <a:off x="5584036" y="2010833"/>
            <a:ext cx="21489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3"/>
          <p:cNvSpPr txBox="1">
            <a:spLocks noGrp="1"/>
          </p:cNvSpPr>
          <p:nvPr>
            <p:ph type="subTitle" idx="4"/>
          </p:nvPr>
        </p:nvSpPr>
        <p:spPr>
          <a:xfrm>
            <a:off x="5584036" y="1730005"/>
            <a:ext cx="2148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45" name="Google Shape;145;p23"/>
          <p:cNvSpPr txBox="1">
            <a:spLocks noGrp="1"/>
          </p:cNvSpPr>
          <p:nvPr>
            <p:ph type="subTitle" idx="5"/>
          </p:nvPr>
        </p:nvSpPr>
        <p:spPr>
          <a:xfrm>
            <a:off x="2302936" y="3660955"/>
            <a:ext cx="21483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3"/>
          <p:cNvSpPr txBox="1">
            <a:spLocks noGrp="1"/>
          </p:cNvSpPr>
          <p:nvPr>
            <p:ph type="subTitle" idx="6"/>
          </p:nvPr>
        </p:nvSpPr>
        <p:spPr>
          <a:xfrm>
            <a:off x="2302936" y="3375923"/>
            <a:ext cx="2148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47" name="Google Shape;147;p23"/>
          <p:cNvSpPr txBox="1">
            <a:spLocks noGrp="1"/>
          </p:cNvSpPr>
          <p:nvPr>
            <p:ph type="subTitle" idx="7"/>
          </p:nvPr>
        </p:nvSpPr>
        <p:spPr>
          <a:xfrm>
            <a:off x="5584036" y="3660960"/>
            <a:ext cx="2148900" cy="6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3"/>
          <p:cNvSpPr txBox="1">
            <a:spLocks noGrp="1"/>
          </p:cNvSpPr>
          <p:nvPr>
            <p:ph type="subTitle" idx="8"/>
          </p:nvPr>
        </p:nvSpPr>
        <p:spPr>
          <a:xfrm>
            <a:off x="5584036" y="3375939"/>
            <a:ext cx="2148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_AND_TWO_COLUMNS_1_1_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4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52" name="Google Shape;152;p24"/>
          <p:cNvSpPr txBox="1">
            <a:spLocks noGrp="1"/>
          </p:cNvSpPr>
          <p:nvPr>
            <p:ph type="subTitle" idx="1"/>
          </p:nvPr>
        </p:nvSpPr>
        <p:spPr>
          <a:xfrm flipH="1">
            <a:off x="1052160" y="2895659"/>
            <a:ext cx="23109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24"/>
          <p:cNvSpPr txBox="1">
            <a:spLocks noGrp="1"/>
          </p:cNvSpPr>
          <p:nvPr>
            <p:ph type="subTitle" idx="2"/>
          </p:nvPr>
        </p:nvSpPr>
        <p:spPr>
          <a:xfrm flipH="1">
            <a:off x="943870" y="2549000"/>
            <a:ext cx="24192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54" name="Google Shape;154;p24"/>
          <p:cNvSpPr txBox="1">
            <a:spLocks noGrp="1"/>
          </p:cNvSpPr>
          <p:nvPr>
            <p:ph type="subTitle" idx="3"/>
          </p:nvPr>
        </p:nvSpPr>
        <p:spPr>
          <a:xfrm flipH="1">
            <a:off x="5776970" y="2895666"/>
            <a:ext cx="23133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24"/>
          <p:cNvSpPr txBox="1">
            <a:spLocks noGrp="1"/>
          </p:cNvSpPr>
          <p:nvPr>
            <p:ph type="subTitle" idx="4"/>
          </p:nvPr>
        </p:nvSpPr>
        <p:spPr>
          <a:xfrm flipH="1">
            <a:off x="5777030" y="2549019"/>
            <a:ext cx="24231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subTitle" idx="5"/>
          </p:nvPr>
        </p:nvSpPr>
        <p:spPr>
          <a:xfrm flipH="1">
            <a:off x="1052160" y="4007937"/>
            <a:ext cx="23109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subTitle" idx="6"/>
          </p:nvPr>
        </p:nvSpPr>
        <p:spPr>
          <a:xfrm flipH="1">
            <a:off x="943870" y="3660319"/>
            <a:ext cx="24192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subTitle" idx="7"/>
          </p:nvPr>
        </p:nvSpPr>
        <p:spPr>
          <a:xfrm flipH="1">
            <a:off x="5776970" y="4007942"/>
            <a:ext cx="2313300" cy="60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ubTitle" idx="8"/>
          </p:nvPr>
        </p:nvSpPr>
        <p:spPr>
          <a:xfrm flipH="1">
            <a:off x="5777030" y="3660332"/>
            <a:ext cx="24231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_AND_TWO_COLUMNS_1_1_1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5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rot="10800000"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subTitle" idx="1"/>
          </p:nvPr>
        </p:nvSpPr>
        <p:spPr>
          <a:xfrm>
            <a:off x="879504" y="229312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subTitle" idx="2"/>
          </p:nvPr>
        </p:nvSpPr>
        <p:spPr>
          <a:xfrm>
            <a:off x="879504" y="2016525"/>
            <a:ext cx="2011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ubTitle" idx="3"/>
          </p:nvPr>
        </p:nvSpPr>
        <p:spPr>
          <a:xfrm>
            <a:off x="3566097" y="229312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25"/>
          <p:cNvSpPr txBox="1">
            <a:spLocks noGrp="1"/>
          </p:cNvSpPr>
          <p:nvPr>
            <p:ph type="subTitle" idx="4"/>
          </p:nvPr>
        </p:nvSpPr>
        <p:spPr>
          <a:xfrm>
            <a:off x="3566097" y="2016525"/>
            <a:ext cx="2011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67" name="Google Shape;167;p25"/>
          <p:cNvSpPr txBox="1">
            <a:spLocks noGrp="1"/>
          </p:cNvSpPr>
          <p:nvPr>
            <p:ph type="subTitle" idx="5"/>
          </p:nvPr>
        </p:nvSpPr>
        <p:spPr>
          <a:xfrm>
            <a:off x="6252690" y="2293125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5"/>
          <p:cNvSpPr txBox="1">
            <a:spLocks noGrp="1"/>
          </p:cNvSpPr>
          <p:nvPr>
            <p:ph type="subTitle" idx="6"/>
          </p:nvPr>
        </p:nvSpPr>
        <p:spPr>
          <a:xfrm>
            <a:off x="6252690" y="2016525"/>
            <a:ext cx="2011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69" name="Google Shape;169;p25"/>
          <p:cNvSpPr txBox="1">
            <a:spLocks noGrp="1"/>
          </p:cNvSpPr>
          <p:nvPr>
            <p:ph type="subTitle" idx="7"/>
          </p:nvPr>
        </p:nvSpPr>
        <p:spPr>
          <a:xfrm>
            <a:off x="879504" y="4042334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25"/>
          <p:cNvSpPr txBox="1">
            <a:spLocks noGrp="1"/>
          </p:cNvSpPr>
          <p:nvPr>
            <p:ph type="subTitle" idx="8"/>
          </p:nvPr>
        </p:nvSpPr>
        <p:spPr>
          <a:xfrm>
            <a:off x="879504" y="3765734"/>
            <a:ext cx="2011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71" name="Google Shape;171;p25"/>
          <p:cNvSpPr txBox="1">
            <a:spLocks noGrp="1"/>
          </p:cNvSpPr>
          <p:nvPr>
            <p:ph type="subTitle" idx="9"/>
          </p:nvPr>
        </p:nvSpPr>
        <p:spPr>
          <a:xfrm>
            <a:off x="3566097" y="4042334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25"/>
          <p:cNvSpPr txBox="1">
            <a:spLocks noGrp="1"/>
          </p:cNvSpPr>
          <p:nvPr>
            <p:ph type="subTitle" idx="13"/>
          </p:nvPr>
        </p:nvSpPr>
        <p:spPr>
          <a:xfrm>
            <a:off x="3566097" y="3765734"/>
            <a:ext cx="2011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173" name="Google Shape;173;p25"/>
          <p:cNvSpPr txBox="1">
            <a:spLocks noGrp="1"/>
          </p:cNvSpPr>
          <p:nvPr>
            <p:ph type="subTitle" idx="14"/>
          </p:nvPr>
        </p:nvSpPr>
        <p:spPr>
          <a:xfrm>
            <a:off x="6252690" y="4042334"/>
            <a:ext cx="20118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5"/>
          <p:cNvSpPr txBox="1">
            <a:spLocks noGrp="1"/>
          </p:cNvSpPr>
          <p:nvPr>
            <p:ph type="subTitle" idx="15"/>
          </p:nvPr>
        </p:nvSpPr>
        <p:spPr>
          <a:xfrm>
            <a:off x="6252690" y="3765734"/>
            <a:ext cx="20118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26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6"/>
          <p:cNvSpPr txBox="1">
            <a:spLocks noGrp="1"/>
          </p:cNvSpPr>
          <p:nvPr>
            <p:ph type="title"/>
          </p:nvPr>
        </p:nvSpPr>
        <p:spPr>
          <a:xfrm>
            <a:off x="960175" y="453775"/>
            <a:ext cx="7223700" cy="107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26"/>
          <p:cNvSpPr txBox="1">
            <a:spLocks noGrp="1"/>
          </p:cNvSpPr>
          <p:nvPr>
            <p:ph type="subTitle" idx="1"/>
          </p:nvPr>
        </p:nvSpPr>
        <p:spPr>
          <a:xfrm>
            <a:off x="1562610" y="1751000"/>
            <a:ext cx="5854200" cy="66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717835" y="1948318"/>
            <a:ext cx="3058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subTitle" idx="1"/>
          </p:nvPr>
        </p:nvSpPr>
        <p:spPr>
          <a:xfrm>
            <a:off x="717831" y="2622393"/>
            <a:ext cx="3608400" cy="8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2_1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Google Shape;184;p28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2520300" y="1687877"/>
            <a:ext cx="4103400" cy="119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28"/>
          <p:cNvSpPr txBox="1">
            <a:spLocks noGrp="1"/>
          </p:cNvSpPr>
          <p:nvPr>
            <p:ph type="subTitle" idx="1"/>
          </p:nvPr>
        </p:nvSpPr>
        <p:spPr>
          <a:xfrm>
            <a:off x="1930800" y="3228977"/>
            <a:ext cx="5282400" cy="72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2_1_1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9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rot="10800000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>
            <a:spLocks noGrp="1"/>
          </p:cNvSpPr>
          <p:nvPr>
            <p:ph type="title"/>
          </p:nvPr>
        </p:nvSpPr>
        <p:spPr>
          <a:xfrm>
            <a:off x="5689340" y="1656400"/>
            <a:ext cx="2275500" cy="9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29"/>
          <p:cNvSpPr txBox="1">
            <a:spLocks noGrp="1"/>
          </p:cNvSpPr>
          <p:nvPr>
            <p:ph type="subTitle" idx="1"/>
          </p:nvPr>
        </p:nvSpPr>
        <p:spPr>
          <a:xfrm>
            <a:off x="4106015" y="2964743"/>
            <a:ext cx="3858900" cy="86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_1_1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0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0"/>
          <p:cNvSpPr txBox="1">
            <a:spLocks noGrp="1"/>
          </p:cNvSpPr>
          <p:nvPr>
            <p:ph type="title"/>
          </p:nvPr>
        </p:nvSpPr>
        <p:spPr>
          <a:xfrm>
            <a:off x="1174605" y="2355137"/>
            <a:ext cx="2489100" cy="93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30"/>
          <p:cNvSpPr txBox="1">
            <a:spLocks noGrp="1"/>
          </p:cNvSpPr>
          <p:nvPr>
            <p:ph type="subTitle" idx="1"/>
          </p:nvPr>
        </p:nvSpPr>
        <p:spPr>
          <a:xfrm>
            <a:off x="1176380" y="3678162"/>
            <a:ext cx="3858900" cy="7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4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713225" y="1325880"/>
            <a:ext cx="4705200" cy="327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1"/>
          <p:cNvPicPr preferRelativeResize="0"/>
          <p:nvPr/>
        </p:nvPicPr>
        <p:blipFill rotWithShape="1">
          <a:blip r:embed="rId2">
            <a:alphaModFix amt="70000"/>
          </a:blip>
          <a:srcRect t="9" b="19"/>
          <a:stretch/>
        </p:blipFill>
        <p:spPr>
          <a:xfrm rot="10800000" flipH="1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32"/>
          <p:cNvSpPr txBox="1">
            <a:spLocks noGrp="1"/>
          </p:cNvSpPr>
          <p:nvPr>
            <p:ph type="title"/>
          </p:nvPr>
        </p:nvSpPr>
        <p:spPr>
          <a:xfrm>
            <a:off x="2542025" y="661284"/>
            <a:ext cx="4073400" cy="88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32"/>
          <p:cNvSpPr txBox="1">
            <a:spLocks noGrp="1"/>
          </p:cNvSpPr>
          <p:nvPr>
            <p:ph type="subTitle" idx="1"/>
          </p:nvPr>
        </p:nvSpPr>
        <p:spPr>
          <a:xfrm>
            <a:off x="3269550" y="1604800"/>
            <a:ext cx="2604900" cy="118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2"/>
          <p:cNvSpPr txBox="1"/>
          <p:nvPr/>
        </p:nvSpPr>
        <p:spPr>
          <a:xfrm>
            <a:off x="2415725" y="4259575"/>
            <a:ext cx="4312500" cy="3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CREDITS: This presentation template was created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including icons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and infographics &amp; images by </a:t>
            </a:r>
            <a:r>
              <a:rPr lang="en" sz="1000">
                <a:solidFill>
                  <a:schemeClr val="dk1"/>
                </a:solidFill>
                <a:uFill>
                  <a:noFill/>
                </a:uFill>
                <a:latin typeface="Inter"/>
                <a:ea typeface="Inter"/>
                <a:cs typeface="Inter"/>
                <a:sym typeface="Inter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02" name="Google Shape;202;p32"/>
          <p:cNvPicPr preferRelativeResize="0"/>
          <p:nvPr/>
        </p:nvPicPr>
        <p:blipFill rotWithShape="1">
          <a:blip r:embed="rId5">
            <a:alphaModFix amt="70000"/>
          </a:blip>
          <a:srcRect l="19" r="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5_2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3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5_1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4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rot="10800000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 rotWithShape="1">
          <a:blip r:embed="rId2">
            <a:alphaModFix amt="70000"/>
          </a:blip>
          <a:srcRect t="9" b="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404050" y="3101375"/>
            <a:ext cx="28803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2"/>
          </p:nvPr>
        </p:nvSpPr>
        <p:spPr>
          <a:xfrm>
            <a:off x="1404050" y="2672375"/>
            <a:ext cx="28803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3"/>
          </p:nvPr>
        </p:nvSpPr>
        <p:spPr>
          <a:xfrm>
            <a:off x="4859650" y="3101375"/>
            <a:ext cx="28803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4"/>
          </p:nvPr>
        </p:nvSpPr>
        <p:spPr>
          <a:xfrm>
            <a:off x="4859650" y="2672375"/>
            <a:ext cx="2880300" cy="34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18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100"/>
              <a:buFont typeface="Archivo Black"/>
              <a:buNone/>
              <a:defRPr sz="2100"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6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rot="10800000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13100" y="539500"/>
            <a:ext cx="7717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7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13225" y="1030697"/>
            <a:ext cx="4196700" cy="112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713225" y="2386750"/>
            <a:ext cx="3858900" cy="206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8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rot="10800000" flipH="1">
            <a:off x="0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1848803" y="1524103"/>
            <a:ext cx="5445900" cy="22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Dela Gothic One"/>
              <a:buNone/>
              <a:defRPr sz="6200"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 rotWithShape="1">
          <a:blip r:embed="rId2">
            <a:alphaModFix amt="70000"/>
          </a:blip>
          <a:srcRect l="5563" t="5547" r="5555" b="5547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1530600" y="1595721"/>
            <a:ext cx="6082800" cy="8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1887300" y="2571750"/>
            <a:ext cx="53694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0"/>
          <p:cNvSpPr/>
          <p:nvPr/>
        </p:nvSpPr>
        <p:spPr>
          <a:xfrm rot="10800000">
            <a:off x="0" y="2628900"/>
            <a:ext cx="9144000" cy="2540100"/>
          </a:xfrm>
          <a:prstGeom prst="rect">
            <a:avLst/>
          </a:prstGeom>
          <a:gradFill>
            <a:gsLst>
              <a:gs pos="0">
                <a:srgbClr val="EFEFEF"/>
              </a:gs>
              <a:gs pos="100000">
                <a:srgbClr val="EFEFE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8" name="Google Shape;48;p10"/>
          <p:cNvPicPr preferRelativeResize="0"/>
          <p:nvPr/>
        </p:nvPicPr>
        <p:blipFill rotWithShape="1">
          <a:blip r:embed="rId2">
            <a:alphaModFix amt="70000"/>
          </a:blip>
          <a:srcRect l="19" r="9"/>
          <a:stretch/>
        </p:blipFill>
        <p:spPr>
          <a:xfrm flipH="1">
            <a:off x="-1" y="0"/>
            <a:ext cx="91440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882339" y="3351825"/>
            <a:ext cx="5294400" cy="10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slideLayout" Target="../slideLayouts/slideLayout13.xml" /><Relationship Id="rId18" Type="http://schemas.openxmlformats.org/officeDocument/2006/relationships/slideLayout" Target="../slideLayouts/slideLayout18.xml" /><Relationship Id="rId26" Type="http://schemas.openxmlformats.org/officeDocument/2006/relationships/slideLayout" Target="../slideLayouts/slideLayout26.xml" /><Relationship Id="rId3" Type="http://schemas.openxmlformats.org/officeDocument/2006/relationships/slideLayout" Target="../slideLayouts/slideLayout3.xml" /><Relationship Id="rId21" Type="http://schemas.openxmlformats.org/officeDocument/2006/relationships/slideLayout" Target="../slideLayouts/slideLayout21.xml" /><Relationship Id="rId34" Type="http://schemas.openxmlformats.org/officeDocument/2006/relationships/theme" Target="../theme/theme1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17" Type="http://schemas.openxmlformats.org/officeDocument/2006/relationships/slideLayout" Target="../slideLayouts/slideLayout17.xml" /><Relationship Id="rId25" Type="http://schemas.openxmlformats.org/officeDocument/2006/relationships/slideLayout" Target="../slideLayouts/slideLayout25.xml" /><Relationship Id="rId33" Type="http://schemas.openxmlformats.org/officeDocument/2006/relationships/slideLayout" Target="../slideLayouts/slideLayout33.xml" /><Relationship Id="rId2" Type="http://schemas.openxmlformats.org/officeDocument/2006/relationships/slideLayout" Target="../slideLayouts/slideLayout2.xml" /><Relationship Id="rId16" Type="http://schemas.openxmlformats.org/officeDocument/2006/relationships/slideLayout" Target="../slideLayouts/slideLayout16.xml" /><Relationship Id="rId20" Type="http://schemas.openxmlformats.org/officeDocument/2006/relationships/slideLayout" Target="../slideLayouts/slideLayout20.xml" /><Relationship Id="rId29" Type="http://schemas.openxmlformats.org/officeDocument/2006/relationships/slideLayout" Target="../slideLayouts/slideLayout29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24" Type="http://schemas.openxmlformats.org/officeDocument/2006/relationships/slideLayout" Target="../slideLayouts/slideLayout24.xml" /><Relationship Id="rId32" Type="http://schemas.openxmlformats.org/officeDocument/2006/relationships/slideLayout" Target="../slideLayouts/slideLayout32.xml" /><Relationship Id="rId5" Type="http://schemas.openxmlformats.org/officeDocument/2006/relationships/slideLayout" Target="../slideLayouts/slideLayout5.xml" /><Relationship Id="rId15" Type="http://schemas.openxmlformats.org/officeDocument/2006/relationships/slideLayout" Target="../slideLayouts/slideLayout15.xml" /><Relationship Id="rId23" Type="http://schemas.openxmlformats.org/officeDocument/2006/relationships/slideLayout" Target="../slideLayouts/slideLayout23.xml" /><Relationship Id="rId28" Type="http://schemas.openxmlformats.org/officeDocument/2006/relationships/slideLayout" Target="../slideLayouts/slideLayout28.xml" /><Relationship Id="rId10" Type="http://schemas.openxmlformats.org/officeDocument/2006/relationships/slideLayout" Target="../slideLayouts/slideLayout10.xml" /><Relationship Id="rId19" Type="http://schemas.openxmlformats.org/officeDocument/2006/relationships/slideLayout" Target="../slideLayouts/slideLayout19.xml" /><Relationship Id="rId31" Type="http://schemas.openxmlformats.org/officeDocument/2006/relationships/slideLayout" Target="../slideLayouts/slideLayout31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slideLayout" Target="../slideLayouts/slideLayout14.xml" /><Relationship Id="rId22" Type="http://schemas.openxmlformats.org/officeDocument/2006/relationships/slideLayout" Target="../slideLayouts/slideLayout22.xml" /><Relationship Id="rId27" Type="http://schemas.openxmlformats.org/officeDocument/2006/relationships/slideLayout" Target="../slideLayouts/slideLayout27.xml" /><Relationship Id="rId30" Type="http://schemas.openxmlformats.org/officeDocument/2006/relationships/slideLayout" Target="../slideLayouts/slideLayout30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539500"/>
            <a:ext cx="7717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Dela Gothic One"/>
              <a:buNone/>
              <a:defRPr sz="280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811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 /><Relationship Id="rId2" Type="http://schemas.openxmlformats.org/officeDocument/2006/relationships/notesSlide" Target="../notesSlides/notesSlide10.xml" /><Relationship Id="rId1" Type="http://schemas.openxmlformats.org/officeDocument/2006/relationships/slideLayout" Target="../slideLayouts/slideLayout23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 /><Relationship Id="rId1" Type="http://schemas.openxmlformats.org/officeDocument/2006/relationships/slideLayout" Target="../slideLayouts/slideLayout4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 /><Relationship Id="rId1" Type="http://schemas.openxmlformats.org/officeDocument/2006/relationships/slideLayout" Target="../slideLayouts/slideLayout4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 /><Relationship Id="rId1" Type="http://schemas.openxmlformats.org/officeDocument/2006/relationships/slideLayout" Target="../slideLayouts/slideLayout5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 /><Relationship Id="rId1" Type="http://schemas.openxmlformats.org/officeDocument/2006/relationships/slideLayout" Target="../slideLayouts/slideLayout3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 /><Relationship Id="rId1" Type="http://schemas.openxmlformats.org/officeDocument/2006/relationships/slideLayout" Target="../slideLayouts/slideLayout4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fia.com.br/blog/psicologia-do-desenvolvimento/" TargetMode="External" /><Relationship Id="rId7" Type="http://schemas.openxmlformats.org/officeDocument/2006/relationships/hyperlink" Target="https://www.psicologiamsn.com/2011/11/criticas-ao-behaviorismo.html" TargetMode="External" /><Relationship Id="rId2" Type="http://schemas.openxmlformats.org/officeDocument/2006/relationships/notesSlide" Target="../notesSlides/notesSlide16.xml" /><Relationship Id="rId1" Type="http://schemas.openxmlformats.org/officeDocument/2006/relationships/slideLayout" Target="../slideLayouts/slideLayout3.xml" /><Relationship Id="rId6" Type="http://schemas.openxmlformats.org/officeDocument/2006/relationships/hyperlink" Target="https://br.psicologia-online.com/teoria-de-skinner-behaviorismo-e-condicionamento-operante-226.html" TargetMode="External" /><Relationship Id="rId5" Type="http://schemas.openxmlformats.org/officeDocument/2006/relationships/hyperlink" Target="https://www.ebiografia.com/john_watson/" TargetMode="External" /><Relationship Id="rId4" Type="http://schemas.openxmlformats.org/officeDocument/2006/relationships/hyperlink" Target="https://psicoativo.com/2016/04/john-b-watson-biografia-experimentos-behaviorismo.html" TargetMode="Externa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8.xml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23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5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3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4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5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5"/>
          <p:cNvSpPr txBox="1">
            <a:spLocks noGrp="1"/>
          </p:cNvSpPr>
          <p:nvPr>
            <p:ph type="ctrTitle"/>
          </p:nvPr>
        </p:nvSpPr>
        <p:spPr>
          <a:xfrm>
            <a:off x="713250" y="1111412"/>
            <a:ext cx="7717500" cy="183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A perspectiva do behaviorismo sobre o desenvolvimento</a:t>
            </a:r>
            <a:endParaRPr sz="3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400">
                <a:solidFill>
                  <a:schemeClr val="dk2"/>
                </a:solidFill>
              </a:rPr>
              <a:t>WATSON  E  SKINNER</a:t>
            </a:r>
            <a:endParaRPr sz="3400"/>
          </a:p>
        </p:txBody>
      </p:sp>
      <p:sp>
        <p:nvSpPr>
          <p:cNvPr id="212" name="Google Shape;212;p35"/>
          <p:cNvSpPr txBox="1">
            <a:spLocks noGrp="1"/>
          </p:cNvSpPr>
          <p:nvPr>
            <p:ph type="subTitle" idx="1"/>
          </p:nvPr>
        </p:nvSpPr>
        <p:spPr>
          <a:xfrm>
            <a:off x="533850" y="3618250"/>
            <a:ext cx="8076300" cy="7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Realizado por Afonso Rosa Nº1, Margarida Barão Nº21 e Wesley Filho Nº28 no âmbito da disciplina de psicologia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4"/>
          <p:cNvSpPr/>
          <p:nvPr/>
        </p:nvSpPr>
        <p:spPr>
          <a:xfrm>
            <a:off x="476850" y="441375"/>
            <a:ext cx="8190300" cy="676800"/>
          </a:xfrm>
          <a:prstGeom prst="roundRect">
            <a:avLst>
              <a:gd name="adj" fmla="val 211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" name="Google Shape;336;p44"/>
          <p:cNvSpPr/>
          <p:nvPr/>
        </p:nvSpPr>
        <p:spPr>
          <a:xfrm>
            <a:off x="1234749" y="209871"/>
            <a:ext cx="475516" cy="47546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44"/>
          <p:cNvSpPr/>
          <p:nvPr/>
        </p:nvSpPr>
        <p:spPr>
          <a:xfrm>
            <a:off x="7565673" y="977659"/>
            <a:ext cx="292630" cy="292594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8" name="Google Shape;338;p44"/>
          <p:cNvPicPr preferRelativeResize="0"/>
          <p:nvPr/>
        </p:nvPicPr>
        <p:blipFill rotWithShape="1">
          <a:blip r:embed="rId3">
            <a:alphaModFix/>
          </a:blip>
          <a:srcRect l="29257" r="29253"/>
          <a:stretch/>
        </p:blipFill>
        <p:spPr>
          <a:xfrm>
            <a:off x="6494550" y="1432325"/>
            <a:ext cx="2172600" cy="3203100"/>
          </a:xfrm>
          <a:prstGeom prst="roundRect">
            <a:avLst>
              <a:gd name="adj" fmla="val 1125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9" name="Google Shape;339;p44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Biografia de</a:t>
            </a:r>
            <a:r>
              <a:rPr lang="en">
                <a:solidFill>
                  <a:schemeClr val="dk2"/>
                </a:solidFill>
              </a:rPr>
              <a:t> Skinner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340" name="Google Shape;340;p44"/>
          <p:cNvSpPr txBox="1"/>
          <p:nvPr/>
        </p:nvSpPr>
        <p:spPr>
          <a:xfrm>
            <a:off x="6224400" y="4635425"/>
            <a:ext cx="2919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Fig.4- Burrhus Frederic Skinner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1" name="Google Shape;341;p44"/>
          <p:cNvSpPr txBox="1"/>
          <p:nvPr/>
        </p:nvSpPr>
        <p:spPr>
          <a:xfrm>
            <a:off x="631175" y="1477250"/>
            <a:ext cx="55932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Burrhus Frederic Skinner nasceu em 1904 no Estado da Pennsylvania, Estados Unidos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Graduou-se em literatura inglesa e línguas românicas, em 1926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Em 1928 fez a pós-graduação em Psicologia em Harvard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Deu aulas em Harvard entre 1958 até 1974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Morre em 1990</a:t>
            </a:r>
            <a:endParaRPr sz="15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42" name="Google Shape;342;p44"/>
          <p:cNvSpPr txBox="1"/>
          <p:nvPr/>
        </p:nvSpPr>
        <p:spPr>
          <a:xfrm>
            <a:off x="476850" y="3639400"/>
            <a:ext cx="55932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➔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Determinista- acreditava que o livre arbítrio era uma ilusão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➔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Cria o </a:t>
            </a:r>
            <a:r>
              <a:rPr lang="en" sz="1500" b="1">
                <a:latin typeface="Inter"/>
                <a:ea typeface="Inter"/>
                <a:cs typeface="Inter"/>
                <a:sym typeface="Inter"/>
              </a:rPr>
              <a:t>behaviorismo radical</a:t>
            </a:r>
            <a:endParaRPr sz="1500"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7" name="Google Shape;347;p45"/>
          <p:cNvGrpSpPr/>
          <p:nvPr/>
        </p:nvGrpSpPr>
        <p:grpSpPr>
          <a:xfrm>
            <a:off x="476850" y="187520"/>
            <a:ext cx="8190300" cy="1097423"/>
            <a:chOff x="476850" y="187520"/>
            <a:chExt cx="8190300" cy="1097423"/>
          </a:xfrm>
        </p:grpSpPr>
        <p:sp>
          <p:nvSpPr>
            <p:cNvPr id="348" name="Google Shape;348;p45"/>
            <p:cNvSpPr/>
            <p:nvPr/>
          </p:nvSpPr>
          <p:spPr>
            <a:xfrm>
              <a:off x="476850" y="441375"/>
              <a:ext cx="8190300" cy="676800"/>
            </a:xfrm>
            <a:prstGeom prst="roundRect">
              <a:avLst>
                <a:gd name="adj" fmla="val 2118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5"/>
            <p:cNvSpPr/>
            <p:nvPr/>
          </p:nvSpPr>
          <p:spPr>
            <a:xfrm rot="10800000" flipH="1">
              <a:off x="1076870" y="187520"/>
              <a:ext cx="512058" cy="512039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5"/>
            <p:cNvSpPr/>
            <p:nvPr/>
          </p:nvSpPr>
          <p:spPr>
            <a:xfrm rot="10800000" flipH="1">
              <a:off x="7546145" y="955775"/>
              <a:ext cx="329172" cy="329168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45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Behaviorismo radical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52" name="Google Shape;352;p45"/>
          <p:cNvSpPr txBox="1"/>
          <p:nvPr/>
        </p:nvSpPr>
        <p:spPr>
          <a:xfrm>
            <a:off x="713225" y="1444975"/>
            <a:ext cx="76029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Skinner considerava que as </a:t>
            </a:r>
            <a:r>
              <a:rPr lang="en" sz="1500" u="sng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consequências de uma ação</a:t>
            </a: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eram mais relevantes na configuração do comportamento do que qualquer estímulo que precedesse ou coincidisse com a ação. </a:t>
            </a:r>
            <a:endParaRPr sz="1100">
              <a:solidFill>
                <a:schemeClr val="dk1"/>
              </a:solidFill>
            </a:endParaRPr>
          </a:p>
        </p:txBody>
      </p:sp>
      <p:cxnSp>
        <p:nvCxnSpPr>
          <p:cNvPr id="353" name="Google Shape;353;p45"/>
          <p:cNvCxnSpPr>
            <a:stCxn id="352" idx="2"/>
          </p:cNvCxnSpPr>
          <p:nvPr/>
        </p:nvCxnSpPr>
        <p:spPr>
          <a:xfrm flipH="1">
            <a:off x="4502975" y="2391475"/>
            <a:ext cx="11700" cy="485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4" name="Google Shape;354;p45"/>
          <p:cNvSpPr txBox="1"/>
          <p:nvPr/>
        </p:nvSpPr>
        <p:spPr>
          <a:xfrm>
            <a:off x="1517400" y="2942900"/>
            <a:ext cx="6097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 comportamento aprende-se a partir dos resultados das ações.</a:t>
            </a:r>
            <a:endParaRPr sz="1500"/>
          </a:p>
        </p:txBody>
      </p:sp>
      <p:sp>
        <p:nvSpPr>
          <p:cNvPr id="355" name="Google Shape;355;p45"/>
          <p:cNvSpPr txBox="1"/>
          <p:nvPr/>
        </p:nvSpPr>
        <p:spPr>
          <a:xfrm>
            <a:off x="764700" y="3976150"/>
            <a:ext cx="76029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Quando um padrão particular Estímulo-Resposta(S-R) é </a:t>
            </a:r>
            <a:r>
              <a:rPr lang="en" sz="1500" b="1">
                <a:latin typeface="Inter"/>
                <a:ea typeface="Inter"/>
                <a:cs typeface="Inter"/>
                <a:sym typeface="Inter"/>
              </a:rPr>
              <a:t>reforçado </a:t>
            </a:r>
            <a:r>
              <a:rPr lang="en" sz="1500">
                <a:latin typeface="Inter"/>
                <a:ea typeface="Inter"/>
                <a:cs typeface="Inter"/>
                <a:sym typeface="Inter"/>
              </a:rPr>
              <a:t>(recompensado), o indivíduo é condicionado a reagir</a:t>
            </a:r>
            <a:endParaRPr sz="1500"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56" name="Google Shape;356;p45"/>
          <p:cNvCxnSpPr/>
          <p:nvPr/>
        </p:nvCxnSpPr>
        <p:spPr>
          <a:xfrm flipH="1">
            <a:off x="4508825" y="3424725"/>
            <a:ext cx="11700" cy="485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6"/>
          <p:cNvSpPr/>
          <p:nvPr/>
        </p:nvSpPr>
        <p:spPr>
          <a:xfrm>
            <a:off x="3038550" y="2222763"/>
            <a:ext cx="3067200" cy="7143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1"/>
            </a:solidFill>
            <a:prstDash val="dash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2" name="Google Shape;362;p46"/>
          <p:cNvCxnSpPr/>
          <p:nvPr/>
        </p:nvCxnSpPr>
        <p:spPr>
          <a:xfrm flipH="1">
            <a:off x="4566150" y="1568000"/>
            <a:ext cx="11700" cy="4851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63" name="Google Shape;363;p46"/>
          <p:cNvSpPr txBox="1"/>
          <p:nvPr/>
        </p:nvSpPr>
        <p:spPr>
          <a:xfrm>
            <a:off x="1050150" y="711725"/>
            <a:ext cx="70437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Inter"/>
                <a:ea typeface="Inter"/>
                <a:cs typeface="Inter"/>
                <a:sym typeface="Inter"/>
              </a:rPr>
              <a:t>O organismo pode emitir respostas, em vez de só obter respostas devido a um estímulo externo.</a:t>
            </a:r>
            <a:endParaRPr sz="1600"/>
          </a:p>
        </p:txBody>
      </p:sp>
      <p:sp>
        <p:nvSpPr>
          <p:cNvPr id="364" name="Google Shape;364;p46"/>
          <p:cNvSpPr txBox="1"/>
          <p:nvPr/>
        </p:nvSpPr>
        <p:spPr>
          <a:xfrm>
            <a:off x="3324125" y="2349063"/>
            <a:ext cx="2495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Inter"/>
                <a:ea typeface="Inter"/>
                <a:cs typeface="Inter"/>
                <a:sym typeface="Inter"/>
              </a:rPr>
              <a:t>Processo bidirecional</a:t>
            </a:r>
            <a:endParaRPr sz="18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65" name="Google Shape;365;p46"/>
          <p:cNvSpPr txBox="1"/>
          <p:nvPr/>
        </p:nvSpPr>
        <p:spPr>
          <a:xfrm>
            <a:off x="1050300" y="3598725"/>
            <a:ext cx="7043700" cy="7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 A ação ou comportamento opera sobre o ambiente tanto como este modela o comportamento.</a:t>
            </a:r>
            <a:endParaRPr sz="1600" u="sng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66" name="Google Shape;366;p46"/>
          <p:cNvCxnSpPr/>
          <p:nvPr/>
        </p:nvCxnSpPr>
        <p:spPr>
          <a:xfrm rot="10800000" flipH="1">
            <a:off x="4565675" y="3106725"/>
            <a:ext cx="12600" cy="49200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47"/>
          <p:cNvGrpSpPr/>
          <p:nvPr/>
        </p:nvGrpSpPr>
        <p:grpSpPr>
          <a:xfrm>
            <a:off x="476850" y="279264"/>
            <a:ext cx="8190300" cy="1046892"/>
            <a:chOff x="476850" y="279264"/>
            <a:chExt cx="8190300" cy="1046892"/>
          </a:xfrm>
        </p:grpSpPr>
        <p:sp>
          <p:nvSpPr>
            <p:cNvPr id="372" name="Google Shape;372;p47"/>
            <p:cNvSpPr/>
            <p:nvPr/>
          </p:nvSpPr>
          <p:spPr>
            <a:xfrm>
              <a:off x="476850" y="441375"/>
              <a:ext cx="8190300" cy="676800"/>
            </a:xfrm>
            <a:prstGeom prst="roundRect">
              <a:avLst>
                <a:gd name="adj" fmla="val 2118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47"/>
            <p:cNvSpPr/>
            <p:nvPr/>
          </p:nvSpPr>
          <p:spPr>
            <a:xfrm rot="10800000" flipH="1">
              <a:off x="635370" y="905552"/>
              <a:ext cx="420615" cy="420603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7"/>
            <p:cNvSpPr/>
            <p:nvPr/>
          </p:nvSpPr>
          <p:spPr>
            <a:xfrm rot="10800000" flipH="1">
              <a:off x="7699795" y="279264"/>
              <a:ext cx="329172" cy="329168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47"/>
          <p:cNvSpPr/>
          <p:nvPr/>
        </p:nvSpPr>
        <p:spPr>
          <a:xfrm>
            <a:off x="3295100" y="2471225"/>
            <a:ext cx="608400" cy="6084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47"/>
          <p:cNvSpPr/>
          <p:nvPr/>
        </p:nvSpPr>
        <p:spPr>
          <a:xfrm>
            <a:off x="5240475" y="1779850"/>
            <a:ext cx="608400" cy="6084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47"/>
          <p:cNvSpPr txBox="1">
            <a:spLocks noGrp="1"/>
          </p:cNvSpPr>
          <p:nvPr>
            <p:ph type="title"/>
          </p:nvPr>
        </p:nvSpPr>
        <p:spPr>
          <a:xfrm>
            <a:off x="713100" y="539500"/>
            <a:ext cx="7717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Princípios básicos do </a:t>
            </a:r>
            <a:r>
              <a:rPr lang="en">
                <a:solidFill>
                  <a:schemeClr val="dk2"/>
                </a:solidFill>
              </a:rPr>
              <a:t>behaviorismo</a:t>
            </a:r>
            <a:endParaRPr>
              <a:solidFill>
                <a:schemeClr val="dk2"/>
              </a:solidFill>
            </a:endParaRPr>
          </a:p>
        </p:txBody>
      </p:sp>
      <p:grpSp>
        <p:nvGrpSpPr>
          <p:cNvPr id="378" name="Google Shape;378;p47"/>
          <p:cNvGrpSpPr/>
          <p:nvPr/>
        </p:nvGrpSpPr>
        <p:grpSpPr>
          <a:xfrm>
            <a:off x="3425630" y="2619215"/>
            <a:ext cx="347490" cy="347470"/>
            <a:chOff x="5449800" y="1235075"/>
            <a:chExt cx="441425" cy="441400"/>
          </a:xfrm>
        </p:grpSpPr>
        <p:sp>
          <p:nvSpPr>
            <p:cNvPr id="379" name="Google Shape;379;p47"/>
            <p:cNvSpPr/>
            <p:nvPr/>
          </p:nvSpPr>
          <p:spPr>
            <a:xfrm>
              <a:off x="5449800" y="1269550"/>
              <a:ext cx="441425" cy="77575"/>
            </a:xfrm>
            <a:custGeom>
              <a:avLst/>
              <a:gdLst/>
              <a:ahLst/>
              <a:cxnLst/>
              <a:rect l="l" t="t" r="r" b="b"/>
              <a:pathLst>
                <a:path w="17657" h="3103" extrusionOk="0">
                  <a:moveTo>
                    <a:pt x="1897" y="0"/>
                  </a:moveTo>
                  <a:cubicBezTo>
                    <a:pt x="851" y="2"/>
                    <a:pt x="2" y="849"/>
                    <a:pt x="1" y="1897"/>
                  </a:cubicBezTo>
                  <a:lnTo>
                    <a:pt x="1" y="3103"/>
                  </a:lnTo>
                  <a:lnTo>
                    <a:pt x="17656" y="3103"/>
                  </a:lnTo>
                  <a:lnTo>
                    <a:pt x="17656" y="1897"/>
                  </a:lnTo>
                  <a:cubicBezTo>
                    <a:pt x="17655" y="849"/>
                    <a:pt x="16807" y="2"/>
                    <a:pt x="15760" y="0"/>
                  </a:cubicBezTo>
                  <a:lnTo>
                    <a:pt x="15576" y="0"/>
                  </a:lnTo>
                  <a:lnTo>
                    <a:pt x="15576" y="1552"/>
                  </a:lnTo>
                  <a:cubicBezTo>
                    <a:pt x="15576" y="1837"/>
                    <a:pt x="15344" y="2070"/>
                    <a:pt x="15058" y="2070"/>
                  </a:cubicBezTo>
                  <a:cubicBezTo>
                    <a:pt x="14772" y="2070"/>
                    <a:pt x="14541" y="1837"/>
                    <a:pt x="14541" y="1552"/>
                  </a:cubicBezTo>
                  <a:lnTo>
                    <a:pt x="14541" y="0"/>
                  </a:lnTo>
                  <a:lnTo>
                    <a:pt x="12460" y="0"/>
                  </a:lnTo>
                  <a:lnTo>
                    <a:pt x="12460" y="1552"/>
                  </a:lnTo>
                  <a:cubicBezTo>
                    <a:pt x="12456" y="1834"/>
                    <a:pt x="12226" y="2059"/>
                    <a:pt x="11943" y="2059"/>
                  </a:cubicBezTo>
                  <a:cubicBezTo>
                    <a:pt x="11661" y="2059"/>
                    <a:pt x="11432" y="1834"/>
                    <a:pt x="11425" y="1552"/>
                  </a:cubicBezTo>
                  <a:lnTo>
                    <a:pt x="11425" y="0"/>
                  </a:lnTo>
                  <a:lnTo>
                    <a:pt x="9345" y="0"/>
                  </a:lnTo>
                  <a:lnTo>
                    <a:pt x="9345" y="1552"/>
                  </a:lnTo>
                  <a:cubicBezTo>
                    <a:pt x="9345" y="1837"/>
                    <a:pt x="9114" y="2070"/>
                    <a:pt x="8829" y="2070"/>
                  </a:cubicBezTo>
                  <a:cubicBezTo>
                    <a:pt x="8543" y="2070"/>
                    <a:pt x="8312" y="1837"/>
                    <a:pt x="8312" y="1552"/>
                  </a:cubicBezTo>
                  <a:lnTo>
                    <a:pt x="8312" y="0"/>
                  </a:lnTo>
                  <a:lnTo>
                    <a:pt x="6231" y="0"/>
                  </a:lnTo>
                  <a:lnTo>
                    <a:pt x="6231" y="1552"/>
                  </a:lnTo>
                  <a:cubicBezTo>
                    <a:pt x="6225" y="1834"/>
                    <a:pt x="5995" y="2059"/>
                    <a:pt x="5714" y="2059"/>
                  </a:cubicBezTo>
                  <a:cubicBezTo>
                    <a:pt x="5432" y="2059"/>
                    <a:pt x="5201" y="1834"/>
                    <a:pt x="5196" y="1552"/>
                  </a:cubicBezTo>
                  <a:lnTo>
                    <a:pt x="5196" y="0"/>
                  </a:lnTo>
                  <a:lnTo>
                    <a:pt x="3116" y="0"/>
                  </a:lnTo>
                  <a:lnTo>
                    <a:pt x="3116" y="1552"/>
                  </a:lnTo>
                  <a:cubicBezTo>
                    <a:pt x="3116" y="1837"/>
                    <a:pt x="2885" y="2070"/>
                    <a:pt x="2598" y="2070"/>
                  </a:cubicBezTo>
                  <a:cubicBezTo>
                    <a:pt x="2314" y="2070"/>
                    <a:pt x="2081" y="1837"/>
                    <a:pt x="2081" y="1552"/>
                  </a:cubicBezTo>
                  <a:lnTo>
                    <a:pt x="208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7"/>
            <p:cNvSpPr/>
            <p:nvPr/>
          </p:nvSpPr>
          <p:spPr>
            <a:xfrm>
              <a:off x="5657575" y="1235075"/>
              <a:ext cx="25900" cy="34500"/>
            </a:xfrm>
            <a:custGeom>
              <a:avLst/>
              <a:gdLst/>
              <a:ahLst/>
              <a:cxnLst/>
              <a:rect l="l" t="t" r="r" b="b"/>
              <a:pathLst>
                <a:path w="1036" h="1380" extrusionOk="0">
                  <a:moveTo>
                    <a:pt x="518" y="0"/>
                  </a:moveTo>
                  <a:cubicBezTo>
                    <a:pt x="232" y="0"/>
                    <a:pt x="1" y="231"/>
                    <a:pt x="1" y="517"/>
                  </a:cubicBezTo>
                  <a:lnTo>
                    <a:pt x="1" y="1379"/>
                  </a:lnTo>
                  <a:lnTo>
                    <a:pt x="1036" y="1379"/>
                  </a:lnTo>
                  <a:lnTo>
                    <a:pt x="1036" y="517"/>
                  </a:lnTo>
                  <a:cubicBezTo>
                    <a:pt x="1036" y="231"/>
                    <a:pt x="804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7"/>
            <p:cNvSpPr/>
            <p:nvPr/>
          </p:nvSpPr>
          <p:spPr>
            <a:xfrm>
              <a:off x="5735475" y="1235300"/>
              <a:ext cx="25875" cy="34275"/>
            </a:xfrm>
            <a:custGeom>
              <a:avLst/>
              <a:gdLst/>
              <a:ahLst/>
              <a:cxnLst/>
              <a:rect l="l" t="t" r="r" b="b"/>
              <a:pathLst>
                <a:path w="1035" h="1371" extrusionOk="0">
                  <a:moveTo>
                    <a:pt x="517" y="0"/>
                  </a:moveTo>
                  <a:cubicBezTo>
                    <a:pt x="236" y="0"/>
                    <a:pt x="5" y="227"/>
                    <a:pt x="0" y="508"/>
                  </a:cubicBezTo>
                  <a:lnTo>
                    <a:pt x="0" y="1370"/>
                  </a:lnTo>
                  <a:lnTo>
                    <a:pt x="1035" y="1370"/>
                  </a:lnTo>
                  <a:lnTo>
                    <a:pt x="1035" y="508"/>
                  </a:lnTo>
                  <a:cubicBezTo>
                    <a:pt x="1029" y="227"/>
                    <a:pt x="799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7"/>
            <p:cNvSpPr/>
            <p:nvPr/>
          </p:nvSpPr>
          <p:spPr>
            <a:xfrm>
              <a:off x="5813350" y="1235075"/>
              <a:ext cx="25850" cy="34500"/>
            </a:xfrm>
            <a:custGeom>
              <a:avLst/>
              <a:gdLst/>
              <a:ahLst/>
              <a:cxnLst/>
              <a:rect l="l" t="t" r="r" b="b"/>
              <a:pathLst>
                <a:path w="1034" h="1380" extrusionOk="0">
                  <a:moveTo>
                    <a:pt x="518" y="0"/>
                  </a:moveTo>
                  <a:cubicBezTo>
                    <a:pt x="232" y="0"/>
                    <a:pt x="0" y="231"/>
                    <a:pt x="0" y="517"/>
                  </a:cubicBezTo>
                  <a:lnTo>
                    <a:pt x="0" y="1379"/>
                  </a:lnTo>
                  <a:lnTo>
                    <a:pt x="1034" y="1379"/>
                  </a:lnTo>
                  <a:lnTo>
                    <a:pt x="1034" y="517"/>
                  </a:lnTo>
                  <a:cubicBezTo>
                    <a:pt x="1034" y="231"/>
                    <a:pt x="802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7"/>
            <p:cNvSpPr/>
            <p:nvPr/>
          </p:nvSpPr>
          <p:spPr>
            <a:xfrm>
              <a:off x="5579725" y="1235300"/>
              <a:ext cx="25875" cy="34275"/>
            </a:xfrm>
            <a:custGeom>
              <a:avLst/>
              <a:gdLst/>
              <a:ahLst/>
              <a:cxnLst/>
              <a:rect l="l" t="t" r="r" b="b"/>
              <a:pathLst>
                <a:path w="1035" h="1371" extrusionOk="0">
                  <a:moveTo>
                    <a:pt x="517" y="0"/>
                  </a:moveTo>
                  <a:cubicBezTo>
                    <a:pt x="235" y="0"/>
                    <a:pt x="6" y="227"/>
                    <a:pt x="1" y="508"/>
                  </a:cubicBezTo>
                  <a:lnTo>
                    <a:pt x="1" y="1370"/>
                  </a:lnTo>
                  <a:lnTo>
                    <a:pt x="1034" y="1370"/>
                  </a:lnTo>
                  <a:lnTo>
                    <a:pt x="1034" y="508"/>
                  </a:lnTo>
                  <a:cubicBezTo>
                    <a:pt x="1029" y="227"/>
                    <a:pt x="800" y="0"/>
                    <a:pt x="5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7"/>
            <p:cNvSpPr/>
            <p:nvPr/>
          </p:nvSpPr>
          <p:spPr>
            <a:xfrm>
              <a:off x="5501850" y="1235075"/>
              <a:ext cx="25900" cy="34500"/>
            </a:xfrm>
            <a:custGeom>
              <a:avLst/>
              <a:gdLst/>
              <a:ahLst/>
              <a:cxnLst/>
              <a:rect l="l" t="t" r="r" b="b"/>
              <a:pathLst>
                <a:path w="1036" h="1380" extrusionOk="0">
                  <a:moveTo>
                    <a:pt x="518" y="0"/>
                  </a:moveTo>
                  <a:cubicBezTo>
                    <a:pt x="232" y="0"/>
                    <a:pt x="1" y="231"/>
                    <a:pt x="1" y="517"/>
                  </a:cubicBezTo>
                  <a:lnTo>
                    <a:pt x="1" y="1379"/>
                  </a:lnTo>
                  <a:lnTo>
                    <a:pt x="1035" y="1379"/>
                  </a:lnTo>
                  <a:lnTo>
                    <a:pt x="1035" y="517"/>
                  </a:lnTo>
                  <a:cubicBezTo>
                    <a:pt x="1035" y="231"/>
                    <a:pt x="803" y="0"/>
                    <a:pt x="5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7"/>
            <p:cNvSpPr/>
            <p:nvPr/>
          </p:nvSpPr>
          <p:spPr>
            <a:xfrm>
              <a:off x="5648975" y="1438525"/>
              <a:ext cx="43100" cy="25850"/>
            </a:xfrm>
            <a:custGeom>
              <a:avLst/>
              <a:gdLst/>
              <a:ahLst/>
              <a:cxnLst/>
              <a:rect l="l" t="t" r="r" b="b"/>
              <a:pathLst>
                <a:path w="1724" h="1034" extrusionOk="0">
                  <a:moveTo>
                    <a:pt x="173" y="0"/>
                  </a:moveTo>
                  <a:cubicBezTo>
                    <a:pt x="77" y="0"/>
                    <a:pt x="0" y="77"/>
                    <a:pt x="0" y="172"/>
                  </a:cubicBezTo>
                  <a:lnTo>
                    <a:pt x="0" y="1033"/>
                  </a:lnTo>
                  <a:lnTo>
                    <a:pt x="1724" y="1033"/>
                  </a:lnTo>
                  <a:lnTo>
                    <a:pt x="1724" y="172"/>
                  </a:lnTo>
                  <a:cubicBezTo>
                    <a:pt x="1724" y="77"/>
                    <a:pt x="1647" y="0"/>
                    <a:pt x="15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47"/>
            <p:cNvSpPr/>
            <p:nvPr/>
          </p:nvSpPr>
          <p:spPr>
            <a:xfrm>
              <a:off x="5580000" y="1541950"/>
              <a:ext cx="181050" cy="69000"/>
            </a:xfrm>
            <a:custGeom>
              <a:avLst/>
              <a:gdLst/>
              <a:ahLst/>
              <a:cxnLst/>
              <a:rect l="l" t="t" r="r" b="b"/>
              <a:pathLst>
                <a:path w="7242" h="2760" extrusionOk="0">
                  <a:moveTo>
                    <a:pt x="1" y="1"/>
                  </a:moveTo>
                  <a:lnTo>
                    <a:pt x="1" y="2586"/>
                  </a:lnTo>
                  <a:cubicBezTo>
                    <a:pt x="1" y="2682"/>
                    <a:pt x="78" y="2759"/>
                    <a:pt x="174" y="2759"/>
                  </a:cubicBezTo>
                  <a:lnTo>
                    <a:pt x="7070" y="2759"/>
                  </a:lnTo>
                  <a:cubicBezTo>
                    <a:pt x="7164" y="2759"/>
                    <a:pt x="7241" y="2682"/>
                    <a:pt x="7241" y="2586"/>
                  </a:cubicBezTo>
                  <a:lnTo>
                    <a:pt x="7241" y="1"/>
                  </a:lnTo>
                  <a:lnTo>
                    <a:pt x="5862" y="1"/>
                  </a:lnTo>
                  <a:lnTo>
                    <a:pt x="5862" y="518"/>
                  </a:lnTo>
                  <a:cubicBezTo>
                    <a:pt x="5857" y="800"/>
                    <a:pt x="5628" y="1024"/>
                    <a:pt x="5345" y="1024"/>
                  </a:cubicBezTo>
                  <a:cubicBezTo>
                    <a:pt x="5063" y="1024"/>
                    <a:pt x="4834" y="800"/>
                    <a:pt x="4829" y="518"/>
                  </a:cubicBezTo>
                  <a:lnTo>
                    <a:pt x="4829" y="1"/>
                  </a:lnTo>
                  <a:lnTo>
                    <a:pt x="2415" y="1"/>
                  </a:lnTo>
                  <a:lnTo>
                    <a:pt x="2415" y="518"/>
                  </a:lnTo>
                  <a:cubicBezTo>
                    <a:pt x="2409" y="800"/>
                    <a:pt x="2179" y="1024"/>
                    <a:pt x="1898" y="1024"/>
                  </a:cubicBezTo>
                  <a:cubicBezTo>
                    <a:pt x="1616" y="1024"/>
                    <a:pt x="1385" y="800"/>
                    <a:pt x="1380" y="518"/>
                  </a:cubicBezTo>
                  <a:lnTo>
                    <a:pt x="138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7"/>
            <p:cNvSpPr/>
            <p:nvPr/>
          </p:nvSpPr>
          <p:spPr>
            <a:xfrm>
              <a:off x="5580000" y="1490225"/>
              <a:ext cx="181050" cy="25875"/>
            </a:xfrm>
            <a:custGeom>
              <a:avLst/>
              <a:gdLst/>
              <a:ahLst/>
              <a:cxnLst/>
              <a:rect l="l" t="t" r="r" b="b"/>
              <a:pathLst>
                <a:path w="7242" h="1035" extrusionOk="0">
                  <a:moveTo>
                    <a:pt x="174" y="0"/>
                  </a:moveTo>
                  <a:cubicBezTo>
                    <a:pt x="78" y="0"/>
                    <a:pt x="1" y="77"/>
                    <a:pt x="1" y="173"/>
                  </a:cubicBezTo>
                  <a:lnTo>
                    <a:pt x="1" y="1035"/>
                  </a:lnTo>
                  <a:lnTo>
                    <a:pt x="7241" y="1035"/>
                  </a:lnTo>
                  <a:lnTo>
                    <a:pt x="7241" y="173"/>
                  </a:lnTo>
                  <a:cubicBezTo>
                    <a:pt x="7241" y="77"/>
                    <a:pt x="7164" y="0"/>
                    <a:pt x="70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7"/>
            <p:cNvSpPr/>
            <p:nvPr/>
          </p:nvSpPr>
          <p:spPr>
            <a:xfrm>
              <a:off x="5449850" y="1372975"/>
              <a:ext cx="441375" cy="303500"/>
            </a:xfrm>
            <a:custGeom>
              <a:avLst/>
              <a:gdLst/>
              <a:ahLst/>
              <a:cxnLst/>
              <a:rect l="l" t="t" r="r" b="b"/>
              <a:pathLst>
                <a:path w="17655" h="12140" extrusionOk="0">
                  <a:moveTo>
                    <a:pt x="9518" y="1587"/>
                  </a:moveTo>
                  <a:cubicBezTo>
                    <a:pt x="10184" y="1589"/>
                    <a:pt x="10724" y="2128"/>
                    <a:pt x="10724" y="2795"/>
                  </a:cubicBezTo>
                  <a:lnTo>
                    <a:pt x="10724" y="3657"/>
                  </a:lnTo>
                  <a:lnTo>
                    <a:pt x="12276" y="3657"/>
                  </a:lnTo>
                  <a:cubicBezTo>
                    <a:pt x="12943" y="3657"/>
                    <a:pt x="13482" y="4198"/>
                    <a:pt x="13482" y="4863"/>
                  </a:cubicBezTo>
                  <a:lnTo>
                    <a:pt x="13482" y="9345"/>
                  </a:lnTo>
                  <a:cubicBezTo>
                    <a:pt x="13482" y="10012"/>
                    <a:pt x="12941" y="10551"/>
                    <a:pt x="12276" y="10553"/>
                  </a:cubicBezTo>
                  <a:lnTo>
                    <a:pt x="5380" y="10553"/>
                  </a:lnTo>
                  <a:cubicBezTo>
                    <a:pt x="4713" y="10551"/>
                    <a:pt x="4174" y="10012"/>
                    <a:pt x="4172" y="9345"/>
                  </a:cubicBezTo>
                  <a:lnTo>
                    <a:pt x="4172" y="4863"/>
                  </a:lnTo>
                  <a:cubicBezTo>
                    <a:pt x="4174" y="4198"/>
                    <a:pt x="4713" y="3657"/>
                    <a:pt x="5380" y="3657"/>
                  </a:cubicBezTo>
                  <a:lnTo>
                    <a:pt x="6931" y="3657"/>
                  </a:lnTo>
                  <a:lnTo>
                    <a:pt x="6931" y="2795"/>
                  </a:lnTo>
                  <a:cubicBezTo>
                    <a:pt x="6932" y="2128"/>
                    <a:pt x="7472" y="1589"/>
                    <a:pt x="8138" y="1587"/>
                  </a:cubicBezTo>
                  <a:close/>
                  <a:moveTo>
                    <a:pt x="0" y="1"/>
                  </a:moveTo>
                  <a:lnTo>
                    <a:pt x="0" y="10243"/>
                  </a:lnTo>
                  <a:cubicBezTo>
                    <a:pt x="2" y="11289"/>
                    <a:pt x="849" y="12138"/>
                    <a:pt x="1897" y="12140"/>
                  </a:cubicBezTo>
                  <a:lnTo>
                    <a:pt x="15758" y="12140"/>
                  </a:lnTo>
                  <a:cubicBezTo>
                    <a:pt x="16805" y="12138"/>
                    <a:pt x="17653" y="11289"/>
                    <a:pt x="17654" y="10243"/>
                  </a:cubicBezTo>
                  <a:lnTo>
                    <a:pt x="1765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9" name="Google Shape;389;p47"/>
          <p:cNvSpPr/>
          <p:nvPr/>
        </p:nvSpPr>
        <p:spPr>
          <a:xfrm>
            <a:off x="7185850" y="2471225"/>
            <a:ext cx="608400" cy="6084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p47"/>
          <p:cNvSpPr txBox="1"/>
          <p:nvPr/>
        </p:nvSpPr>
        <p:spPr>
          <a:xfrm>
            <a:off x="669625" y="2536737"/>
            <a:ext cx="1968600" cy="88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 psicologia é uma </a:t>
            </a:r>
            <a:r>
              <a:rPr lang="en" sz="1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ciência</a:t>
            </a: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, então usa métodos empíricos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1" name="Google Shape;391;p47"/>
          <p:cNvSpPr txBox="1"/>
          <p:nvPr/>
        </p:nvSpPr>
        <p:spPr>
          <a:xfrm>
            <a:off x="2615000" y="3150450"/>
            <a:ext cx="1968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Essa metodologia é caracterizada pelo uso de </a:t>
            </a:r>
            <a:r>
              <a:rPr lang="en" sz="1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variáveis </a:t>
            </a: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que podem ser medidas 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2" name="Google Shape;392;p47"/>
          <p:cNvSpPr txBox="1"/>
          <p:nvPr/>
        </p:nvSpPr>
        <p:spPr>
          <a:xfrm>
            <a:off x="4560375" y="2610475"/>
            <a:ext cx="1968600" cy="14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Os </a:t>
            </a:r>
            <a:r>
              <a:rPr lang="en" sz="1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resultados </a:t>
            </a: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das experiências científicas, podem ser extrapolados para a </a:t>
            </a:r>
            <a:r>
              <a:rPr lang="en" sz="1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vida real</a:t>
            </a:r>
            <a:endParaRPr sz="15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93" name="Google Shape;393;p47"/>
          <p:cNvSpPr txBox="1"/>
          <p:nvPr/>
        </p:nvSpPr>
        <p:spPr>
          <a:xfrm>
            <a:off x="6505750" y="3150450"/>
            <a:ext cx="1968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O comportamento é </a:t>
            </a:r>
            <a:r>
              <a:rPr lang="en" sz="1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aprendido</a:t>
            </a:r>
            <a:endParaRPr sz="1500" b="1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394" name="Google Shape;394;p47"/>
          <p:cNvCxnSpPr>
            <a:stCxn id="395" idx="6"/>
            <a:endCxn id="375" idx="2"/>
          </p:cNvCxnSpPr>
          <p:nvPr/>
        </p:nvCxnSpPr>
        <p:spPr>
          <a:xfrm>
            <a:off x="1958125" y="2084050"/>
            <a:ext cx="1337100" cy="6915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96" name="Google Shape;396;p47"/>
          <p:cNvCxnSpPr>
            <a:stCxn id="375" idx="6"/>
            <a:endCxn id="376" idx="2"/>
          </p:cNvCxnSpPr>
          <p:nvPr/>
        </p:nvCxnSpPr>
        <p:spPr>
          <a:xfrm rot="10800000" flipH="1">
            <a:off x="3903500" y="2083925"/>
            <a:ext cx="1337100" cy="6915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cxnSp>
        <p:nvCxnSpPr>
          <p:cNvPr id="397" name="Google Shape;397;p47"/>
          <p:cNvCxnSpPr>
            <a:stCxn id="376" idx="6"/>
            <a:endCxn id="389" idx="2"/>
          </p:cNvCxnSpPr>
          <p:nvPr/>
        </p:nvCxnSpPr>
        <p:spPr>
          <a:xfrm>
            <a:off x="5848875" y="2084050"/>
            <a:ext cx="1337100" cy="691500"/>
          </a:xfrm>
          <a:prstGeom prst="curvedConnector3">
            <a:avLst>
              <a:gd name="adj1" fmla="val 49995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oval" w="med" len="med"/>
          </a:ln>
        </p:spPr>
      </p:cxnSp>
      <p:sp>
        <p:nvSpPr>
          <p:cNvPr id="395" name="Google Shape;395;p47"/>
          <p:cNvSpPr/>
          <p:nvPr/>
        </p:nvSpPr>
        <p:spPr>
          <a:xfrm>
            <a:off x="1349725" y="1779850"/>
            <a:ext cx="608400" cy="6084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8" name="Google Shape;398;p47"/>
          <p:cNvGrpSpPr/>
          <p:nvPr/>
        </p:nvGrpSpPr>
        <p:grpSpPr>
          <a:xfrm>
            <a:off x="1475622" y="1909388"/>
            <a:ext cx="356607" cy="349324"/>
            <a:chOff x="2471725" y="2635825"/>
            <a:chExt cx="447100" cy="441400"/>
          </a:xfrm>
        </p:grpSpPr>
        <p:sp>
          <p:nvSpPr>
            <p:cNvPr id="399" name="Google Shape;399;p47"/>
            <p:cNvSpPr/>
            <p:nvPr/>
          </p:nvSpPr>
          <p:spPr>
            <a:xfrm>
              <a:off x="2562225" y="2635825"/>
              <a:ext cx="137950" cy="86225"/>
            </a:xfrm>
            <a:custGeom>
              <a:avLst/>
              <a:gdLst/>
              <a:ahLst/>
              <a:cxnLst/>
              <a:rect l="l" t="t" r="r" b="b"/>
              <a:pathLst>
                <a:path w="5518" h="3449" extrusionOk="0">
                  <a:moveTo>
                    <a:pt x="2759" y="0"/>
                  </a:moveTo>
                  <a:cubicBezTo>
                    <a:pt x="2251" y="0"/>
                    <a:pt x="1809" y="345"/>
                    <a:pt x="1686" y="837"/>
                  </a:cubicBezTo>
                  <a:lnTo>
                    <a:pt x="1551" y="1379"/>
                  </a:lnTo>
                  <a:lnTo>
                    <a:pt x="691" y="1379"/>
                  </a:lnTo>
                  <a:cubicBezTo>
                    <a:pt x="309" y="1379"/>
                    <a:pt x="0" y="1689"/>
                    <a:pt x="0" y="2070"/>
                  </a:cubicBezTo>
                  <a:lnTo>
                    <a:pt x="0" y="2932"/>
                  </a:lnTo>
                  <a:cubicBezTo>
                    <a:pt x="0" y="3218"/>
                    <a:pt x="232" y="3449"/>
                    <a:pt x="518" y="3449"/>
                  </a:cubicBezTo>
                  <a:lnTo>
                    <a:pt x="5000" y="3449"/>
                  </a:lnTo>
                  <a:cubicBezTo>
                    <a:pt x="5286" y="3449"/>
                    <a:pt x="5517" y="3218"/>
                    <a:pt x="5517" y="2932"/>
                  </a:cubicBezTo>
                  <a:lnTo>
                    <a:pt x="5517" y="2070"/>
                  </a:lnTo>
                  <a:cubicBezTo>
                    <a:pt x="5517" y="1689"/>
                    <a:pt x="5207" y="1379"/>
                    <a:pt x="4827" y="1379"/>
                  </a:cubicBezTo>
                  <a:lnTo>
                    <a:pt x="3965" y="1379"/>
                  </a:lnTo>
                  <a:lnTo>
                    <a:pt x="3830" y="837"/>
                  </a:lnTo>
                  <a:cubicBezTo>
                    <a:pt x="3707" y="345"/>
                    <a:pt x="3265" y="0"/>
                    <a:pt x="275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47"/>
            <p:cNvSpPr/>
            <p:nvPr/>
          </p:nvSpPr>
          <p:spPr>
            <a:xfrm>
              <a:off x="2471725" y="2696175"/>
              <a:ext cx="319025" cy="381050"/>
            </a:xfrm>
            <a:custGeom>
              <a:avLst/>
              <a:gdLst/>
              <a:ahLst/>
              <a:cxnLst/>
              <a:rect l="l" t="t" r="r" b="b"/>
              <a:pathLst>
                <a:path w="12761" h="15242" extrusionOk="0">
                  <a:moveTo>
                    <a:pt x="10181" y="3861"/>
                  </a:moveTo>
                  <a:cubicBezTo>
                    <a:pt x="10466" y="3861"/>
                    <a:pt x="10699" y="4092"/>
                    <a:pt x="10699" y="4378"/>
                  </a:cubicBezTo>
                  <a:cubicBezTo>
                    <a:pt x="10699" y="4665"/>
                    <a:pt x="10468" y="4896"/>
                    <a:pt x="10183" y="4896"/>
                  </a:cubicBezTo>
                  <a:cubicBezTo>
                    <a:pt x="10180" y="4896"/>
                    <a:pt x="10176" y="4896"/>
                    <a:pt x="10172" y="4896"/>
                  </a:cubicBezTo>
                  <a:lnTo>
                    <a:pt x="7414" y="4896"/>
                  </a:lnTo>
                  <a:cubicBezTo>
                    <a:pt x="7132" y="4891"/>
                    <a:pt x="6906" y="4661"/>
                    <a:pt x="6906" y="4378"/>
                  </a:cubicBezTo>
                  <a:cubicBezTo>
                    <a:pt x="6906" y="4097"/>
                    <a:pt x="7132" y="3867"/>
                    <a:pt x="7414" y="3861"/>
                  </a:cubicBezTo>
                  <a:lnTo>
                    <a:pt x="10172" y="3861"/>
                  </a:lnTo>
                  <a:cubicBezTo>
                    <a:pt x="10175" y="3861"/>
                    <a:pt x="10178" y="3861"/>
                    <a:pt x="10181" y="3861"/>
                  </a:cubicBezTo>
                  <a:close/>
                  <a:moveTo>
                    <a:pt x="3966" y="3172"/>
                  </a:moveTo>
                  <a:cubicBezTo>
                    <a:pt x="4253" y="3172"/>
                    <a:pt x="4484" y="3403"/>
                    <a:pt x="4484" y="3689"/>
                  </a:cubicBezTo>
                  <a:lnTo>
                    <a:pt x="4484" y="4551"/>
                  </a:lnTo>
                  <a:lnTo>
                    <a:pt x="5346" y="4551"/>
                  </a:lnTo>
                  <a:cubicBezTo>
                    <a:pt x="5632" y="4551"/>
                    <a:pt x="5863" y="4784"/>
                    <a:pt x="5863" y="5069"/>
                  </a:cubicBezTo>
                  <a:cubicBezTo>
                    <a:pt x="5863" y="5355"/>
                    <a:pt x="5632" y="5586"/>
                    <a:pt x="5346" y="5586"/>
                  </a:cubicBezTo>
                  <a:lnTo>
                    <a:pt x="4484" y="5586"/>
                  </a:lnTo>
                  <a:lnTo>
                    <a:pt x="4484" y="6448"/>
                  </a:lnTo>
                  <a:cubicBezTo>
                    <a:pt x="4484" y="6734"/>
                    <a:pt x="4253" y="6965"/>
                    <a:pt x="3966" y="6965"/>
                  </a:cubicBezTo>
                  <a:cubicBezTo>
                    <a:pt x="3680" y="6965"/>
                    <a:pt x="3449" y="6734"/>
                    <a:pt x="3449" y="6448"/>
                  </a:cubicBezTo>
                  <a:lnTo>
                    <a:pt x="3449" y="5586"/>
                  </a:lnTo>
                  <a:lnTo>
                    <a:pt x="2587" y="5586"/>
                  </a:lnTo>
                  <a:cubicBezTo>
                    <a:pt x="2301" y="5586"/>
                    <a:pt x="2070" y="5355"/>
                    <a:pt x="2070" y="5070"/>
                  </a:cubicBezTo>
                  <a:cubicBezTo>
                    <a:pt x="2070" y="4784"/>
                    <a:pt x="2301" y="4553"/>
                    <a:pt x="2587" y="4553"/>
                  </a:cubicBezTo>
                  <a:lnTo>
                    <a:pt x="2587" y="4551"/>
                  </a:lnTo>
                  <a:lnTo>
                    <a:pt x="3449" y="4551"/>
                  </a:lnTo>
                  <a:lnTo>
                    <a:pt x="3449" y="3689"/>
                  </a:lnTo>
                  <a:cubicBezTo>
                    <a:pt x="3449" y="3403"/>
                    <a:pt x="3680" y="3172"/>
                    <a:pt x="3966" y="3172"/>
                  </a:cubicBezTo>
                  <a:close/>
                  <a:moveTo>
                    <a:pt x="10183" y="5930"/>
                  </a:moveTo>
                  <a:cubicBezTo>
                    <a:pt x="10468" y="5930"/>
                    <a:pt x="10699" y="6162"/>
                    <a:pt x="10699" y="6448"/>
                  </a:cubicBezTo>
                  <a:cubicBezTo>
                    <a:pt x="10699" y="6734"/>
                    <a:pt x="10466" y="6965"/>
                    <a:pt x="10181" y="6965"/>
                  </a:cubicBezTo>
                  <a:cubicBezTo>
                    <a:pt x="10178" y="6965"/>
                    <a:pt x="10175" y="6965"/>
                    <a:pt x="10172" y="6965"/>
                  </a:cubicBezTo>
                  <a:lnTo>
                    <a:pt x="7414" y="6965"/>
                  </a:lnTo>
                  <a:cubicBezTo>
                    <a:pt x="7132" y="6959"/>
                    <a:pt x="6906" y="6729"/>
                    <a:pt x="6906" y="6448"/>
                  </a:cubicBezTo>
                  <a:cubicBezTo>
                    <a:pt x="6906" y="6166"/>
                    <a:pt x="7132" y="5935"/>
                    <a:pt x="7414" y="5930"/>
                  </a:cubicBezTo>
                  <a:lnTo>
                    <a:pt x="10172" y="5930"/>
                  </a:lnTo>
                  <a:cubicBezTo>
                    <a:pt x="10176" y="5930"/>
                    <a:pt x="10180" y="5930"/>
                    <a:pt x="10183" y="5930"/>
                  </a:cubicBezTo>
                  <a:close/>
                  <a:moveTo>
                    <a:pt x="9139" y="8000"/>
                  </a:moveTo>
                  <a:cubicBezTo>
                    <a:pt x="9425" y="8000"/>
                    <a:pt x="9656" y="8231"/>
                    <a:pt x="9656" y="8516"/>
                  </a:cubicBezTo>
                  <a:cubicBezTo>
                    <a:pt x="9656" y="8802"/>
                    <a:pt x="9425" y="9033"/>
                    <a:pt x="9139" y="9033"/>
                  </a:cubicBezTo>
                  <a:lnTo>
                    <a:pt x="2587" y="9033"/>
                  </a:lnTo>
                  <a:cubicBezTo>
                    <a:pt x="2301" y="9033"/>
                    <a:pt x="2070" y="8802"/>
                    <a:pt x="2070" y="8516"/>
                  </a:cubicBezTo>
                  <a:cubicBezTo>
                    <a:pt x="2070" y="8231"/>
                    <a:pt x="2301" y="8000"/>
                    <a:pt x="2587" y="8000"/>
                  </a:cubicBezTo>
                  <a:close/>
                  <a:moveTo>
                    <a:pt x="1553" y="0"/>
                  </a:moveTo>
                  <a:cubicBezTo>
                    <a:pt x="695" y="0"/>
                    <a:pt x="2" y="695"/>
                    <a:pt x="0" y="1552"/>
                  </a:cubicBezTo>
                  <a:lnTo>
                    <a:pt x="0" y="13690"/>
                  </a:lnTo>
                  <a:cubicBezTo>
                    <a:pt x="2" y="14547"/>
                    <a:pt x="695" y="15240"/>
                    <a:pt x="1553" y="15242"/>
                  </a:cubicBezTo>
                  <a:lnTo>
                    <a:pt x="8618" y="15242"/>
                  </a:lnTo>
                  <a:cubicBezTo>
                    <a:pt x="8274" y="14644"/>
                    <a:pt x="8253" y="13914"/>
                    <a:pt x="8563" y="13300"/>
                  </a:cubicBezTo>
                  <a:lnTo>
                    <a:pt x="8628" y="13172"/>
                  </a:lnTo>
                  <a:lnTo>
                    <a:pt x="2587" y="13172"/>
                  </a:lnTo>
                  <a:cubicBezTo>
                    <a:pt x="2301" y="13172"/>
                    <a:pt x="2070" y="12941"/>
                    <a:pt x="2070" y="12655"/>
                  </a:cubicBezTo>
                  <a:cubicBezTo>
                    <a:pt x="2070" y="12369"/>
                    <a:pt x="2301" y="12137"/>
                    <a:pt x="2587" y="12137"/>
                  </a:cubicBezTo>
                  <a:lnTo>
                    <a:pt x="9145" y="12137"/>
                  </a:lnTo>
                  <a:lnTo>
                    <a:pt x="9662" y="11103"/>
                  </a:lnTo>
                  <a:lnTo>
                    <a:pt x="2587" y="11103"/>
                  </a:lnTo>
                  <a:cubicBezTo>
                    <a:pt x="2301" y="11103"/>
                    <a:pt x="2070" y="10872"/>
                    <a:pt x="2070" y="10585"/>
                  </a:cubicBezTo>
                  <a:cubicBezTo>
                    <a:pt x="2070" y="10301"/>
                    <a:pt x="2301" y="10069"/>
                    <a:pt x="2587" y="10069"/>
                  </a:cubicBezTo>
                  <a:lnTo>
                    <a:pt x="10180" y="10069"/>
                  </a:lnTo>
                  <a:lnTo>
                    <a:pt x="11679" y="7071"/>
                  </a:lnTo>
                  <a:cubicBezTo>
                    <a:pt x="11903" y="6618"/>
                    <a:pt x="12289" y="6262"/>
                    <a:pt x="12760" y="6077"/>
                  </a:cubicBezTo>
                  <a:lnTo>
                    <a:pt x="12760" y="1552"/>
                  </a:lnTo>
                  <a:cubicBezTo>
                    <a:pt x="12759" y="695"/>
                    <a:pt x="12065" y="0"/>
                    <a:pt x="11208" y="0"/>
                  </a:cubicBezTo>
                  <a:lnTo>
                    <a:pt x="10172" y="0"/>
                  </a:lnTo>
                  <a:lnTo>
                    <a:pt x="10172" y="518"/>
                  </a:lnTo>
                  <a:cubicBezTo>
                    <a:pt x="10172" y="1375"/>
                    <a:pt x="9477" y="2068"/>
                    <a:pt x="8620" y="2070"/>
                  </a:cubicBezTo>
                  <a:lnTo>
                    <a:pt x="4138" y="2070"/>
                  </a:lnTo>
                  <a:cubicBezTo>
                    <a:pt x="3282" y="2068"/>
                    <a:pt x="2587" y="1375"/>
                    <a:pt x="2587" y="518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47"/>
            <p:cNvSpPr/>
            <p:nvPr/>
          </p:nvSpPr>
          <p:spPr>
            <a:xfrm>
              <a:off x="2700425" y="2870350"/>
              <a:ext cx="218400" cy="206850"/>
            </a:xfrm>
            <a:custGeom>
              <a:avLst/>
              <a:gdLst/>
              <a:ahLst/>
              <a:cxnLst/>
              <a:rect l="l" t="t" r="r" b="b"/>
              <a:pathLst>
                <a:path w="8736" h="8274" extrusionOk="0">
                  <a:moveTo>
                    <a:pt x="4369" y="1885"/>
                  </a:moveTo>
                  <a:cubicBezTo>
                    <a:pt x="4658" y="1885"/>
                    <a:pt x="4891" y="2123"/>
                    <a:pt x="4886" y="2412"/>
                  </a:cubicBezTo>
                  <a:lnTo>
                    <a:pt x="4886" y="4482"/>
                  </a:lnTo>
                  <a:cubicBezTo>
                    <a:pt x="4880" y="4763"/>
                    <a:pt x="4650" y="4988"/>
                    <a:pt x="4369" y="4988"/>
                  </a:cubicBezTo>
                  <a:cubicBezTo>
                    <a:pt x="4087" y="4988"/>
                    <a:pt x="3856" y="4763"/>
                    <a:pt x="3851" y="4482"/>
                  </a:cubicBezTo>
                  <a:lnTo>
                    <a:pt x="3851" y="2412"/>
                  </a:lnTo>
                  <a:cubicBezTo>
                    <a:pt x="3845" y="2123"/>
                    <a:pt x="4080" y="1885"/>
                    <a:pt x="4369" y="1885"/>
                  </a:cubicBezTo>
                  <a:close/>
                  <a:moveTo>
                    <a:pt x="4365" y="5687"/>
                  </a:moveTo>
                  <a:cubicBezTo>
                    <a:pt x="4631" y="5687"/>
                    <a:pt x="4886" y="5893"/>
                    <a:pt x="4886" y="6205"/>
                  </a:cubicBezTo>
                  <a:cubicBezTo>
                    <a:pt x="4886" y="6491"/>
                    <a:pt x="4655" y="6723"/>
                    <a:pt x="4369" y="6723"/>
                  </a:cubicBezTo>
                  <a:cubicBezTo>
                    <a:pt x="3908" y="6723"/>
                    <a:pt x="3677" y="6166"/>
                    <a:pt x="4002" y="5839"/>
                  </a:cubicBezTo>
                  <a:cubicBezTo>
                    <a:pt x="4108" y="5734"/>
                    <a:pt x="4238" y="5687"/>
                    <a:pt x="4365" y="5687"/>
                  </a:cubicBezTo>
                  <a:close/>
                  <a:moveTo>
                    <a:pt x="4369" y="1"/>
                  </a:moveTo>
                  <a:cubicBezTo>
                    <a:pt x="4006" y="1"/>
                    <a:pt x="3643" y="189"/>
                    <a:pt x="3455" y="566"/>
                  </a:cubicBezTo>
                  <a:lnTo>
                    <a:pt x="340" y="6795"/>
                  </a:lnTo>
                  <a:cubicBezTo>
                    <a:pt x="0" y="7474"/>
                    <a:pt x="494" y="8273"/>
                    <a:pt x="1254" y="8273"/>
                  </a:cubicBezTo>
                  <a:lnTo>
                    <a:pt x="7483" y="8273"/>
                  </a:lnTo>
                  <a:cubicBezTo>
                    <a:pt x="8242" y="8273"/>
                    <a:pt x="8736" y="7474"/>
                    <a:pt x="8396" y="6795"/>
                  </a:cubicBezTo>
                  <a:lnTo>
                    <a:pt x="8398" y="6795"/>
                  </a:lnTo>
                  <a:lnTo>
                    <a:pt x="5283" y="566"/>
                  </a:lnTo>
                  <a:cubicBezTo>
                    <a:pt x="5095" y="189"/>
                    <a:pt x="4732" y="1"/>
                    <a:pt x="43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2" name="Google Shape;402;p47"/>
          <p:cNvSpPr/>
          <p:nvPr/>
        </p:nvSpPr>
        <p:spPr>
          <a:xfrm rot="10800000" flipH="1">
            <a:off x="1772826" y="1612698"/>
            <a:ext cx="167159" cy="167163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3" name="Google Shape;403;p47"/>
          <p:cNvSpPr/>
          <p:nvPr/>
        </p:nvSpPr>
        <p:spPr>
          <a:xfrm rot="10800000" flipH="1">
            <a:off x="3639740" y="2966680"/>
            <a:ext cx="167159" cy="167163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4" name="Google Shape;404;p47"/>
          <p:cNvSpPr/>
          <p:nvPr/>
        </p:nvSpPr>
        <p:spPr>
          <a:xfrm rot="10800000" flipH="1">
            <a:off x="5286665" y="1578367"/>
            <a:ext cx="167159" cy="167163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" name="Google Shape;405;p47"/>
          <p:cNvSpPr/>
          <p:nvPr/>
        </p:nvSpPr>
        <p:spPr>
          <a:xfrm rot="10800000" flipH="1">
            <a:off x="7603685" y="2928850"/>
            <a:ext cx="167159" cy="167163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47"/>
          <p:cNvGrpSpPr/>
          <p:nvPr/>
        </p:nvGrpSpPr>
        <p:grpSpPr>
          <a:xfrm>
            <a:off x="5345319" y="1863338"/>
            <a:ext cx="398875" cy="441425"/>
            <a:chOff x="260525" y="4037150"/>
            <a:chExt cx="398875" cy="441425"/>
          </a:xfrm>
        </p:grpSpPr>
        <p:sp>
          <p:nvSpPr>
            <p:cNvPr id="407" name="Google Shape;407;p47"/>
            <p:cNvSpPr/>
            <p:nvPr/>
          </p:nvSpPr>
          <p:spPr>
            <a:xfrm>
              <a:off x="419950" y="4183725"/>
              <a:ext cx="30250" cy="25875"/>
            </a:xfrm>
            <a:custGeom>
              <a:avLst/>
              <a:gdLst/>
              <a:ahLst/>
              <a:cxnLst/>
              <a:rect l="l" t="t" r="r" b="b"/>
              <a:pathLst>
                <a:path w="1210" h="1035" extrusionOk="0">
                  <a:moveTo>
                    <a:pt x="692" y="1"/>
                  </a:moveTo>
                  <a:cubicBezTo>
                    <a:pt x="231" y="1"/>
                    <a:pt x="0" y="557"/>
                    <a:pt x="327" y="883"/>
                  </a:cubicBezTo>
                  <a:cubicBezTo>
                    <a:pt x="426" y="982"/>
                    <a:pt x="558" y="1034"/>
                    <a:pt x="692" y="1034"/>
                  </a:cubicBezTo>
                  <a:cubicBezTo>
                    <a:pt x="759" y="1034"/>
                    <a:pt x="826" y="1021"/>
                    <a:pt x="890" y="994"/>
                  </a:cubicBezTo>
                  <a:cubicBezTo>
                    <a:pt x="1084" y="914"/>
                    <a:pt x="1210" y="727"/>
                    <a:pt x="1210" y="516"/>
                  </a:cubicBezTo>
                  <a:cubicBezTo>
                    <a:pt x="1210" y="232"/>
                    <a:pt x="978" y="1"/>
                    <a:pt x="6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7"/>
            <p:cNvSpPr/>
            <p:nvPr/>
          </p:nvSpPr>
          <p:spPr>
            <a:xfrm>
              <a:off x="341000" y="4132000"/>
              <a:ext cx="192475" cy="129325"/>
            </a:xfrm>
            <a:custGeom>
              <a:avLst/>
              <a:gdLst/>
              <a:ahLst/>
              <a:cxnLst/>
              <a:rect l="l" t="t" r="r" b="b"/>
              <a:pathLst>
                <a:path w="7699" h="5173" extrusionOk="0">
                  <a:moveTo>
                    <a:pt x="3851" y="1035"/>
                  </a:moveTo>
                  <a:cubicBezTo>
                    <a:pt x="4051" y="1035"/>
                    <a:pt x="4253" y="1073"/>
                    <a:pt x="4445" y="1153"/>
                  </a:cubicBezTo>
                  <a:cubicBezTo>
                    <a:pt x="5023" y="1393"/>
                    <a:pt x="5402" y="1958"/>
                    <a:pt x="5402" y="2585"/>
                  </a:cubicBezTo>
                  <a:cubicBezTo>
                    <a:pt x="5401" y="3442"/>
                    <a:pt x="4707" y="4138"/>
                    <a:pt x="3850" y="4138"/>
                  </a:cubicBezTo>
                  <a:cubicBezTo>
                    <a:pt x="3223" y="4138"/>
                    <a:pt x="2657" y="3760"/>
                    <a:pt x="2416" y="3180"/>
                  </a:cubicBezTo>
                  <a:cubicBezTo>
                    <a:pt x="2177" y="2600"/>
                    <a:pt x="2309" y="1933"/>
                    <a:pt x="2753" y="1489"/>
                  </a:cubicBezTo>
                  <a:cubicBezTo>
                    <a:pt x="3049" y="1193"/>
                    <a:pt x="3447" y="1035"/>
                    <a:pt x="3851" y="1035"/>
                  </a:cubicBezTo>
                  <a:close/>
                  <a:moveTo>
                    <a:pt x="3850" y="0"/>
                  </a:moveTo>
                  <a:cubicBezTo>
                    <a:pt x="2094" y="0"/>
                    <a:pt x="538" y="1864"/>
                    <a:pt x="1" y="2585"/>
                  </a:cubicBezTo>
                  <a:cubicBezTo>
                    <a:pt x="540" y="3307"/>
                    <a:pt x="2098" y="5172"/>
                    <a:pt x="3850" y="5172"/>
                  </a:cubicBezTo>
                  <a:cubicBezTo>
                    <a:pt x="5602" y="5172"/>
                    <a:pt x="7161" y="3309"/>
                    <a:pt x="7698" y="2587"/>
                  </a:cubicBezTo>
                  <a:cubicBezTo>
                    <a:pt x="7161" y="1864"/>
                    <a:pt x="5602" y="0"/>
                    <a:pt x="3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7"/>
            <p:cNvSpPr/>
            <p:nvPr/>
          </p:nvSpPr>
          <p:spPr>
            <a:xfrm>
              <a:off x="260525" y="4037150"/>
              <a:ext cx="398875" cy="441425"/>
            </a:xfrm>
            <a:custGeom>
              <a:avLst/>
              <a:gdLst/>
              <a:ahLst/>
              <a:cxnLst/>
              <a:rect l="l" t="t" r="r" b="b"/>
              <a:pathLst>
                <a:path w="15955" h="17657" extrusionOk="0">
                  <a:moveTo>
                    <a:pt x="7069" y="2759"/>
                  </a:moveTo>
                  <a:cubicBezTo>
                    <a:pt x="9795" y="2759"/>
                    <a:pt x="11899" y="5964"/>
                    <a:pt x="11987" y="6099"/>
                  </a:cubicBezTo>
                  <a:cubicBezTo>
                    <a:pt x="12097" y="6271"/>
                    <a:pt x="12097" y="6490"/>
                    <a:pt x="11987" y="6661"/>
                  </a:cubicBezTo>
                  <a:cubicBezTo>
                    <a:pt x="11899" y="6798"/>
                    <a:pt x="9795" y="10001"/>
                    <a:pt x="7069" y="10001"/>
                  </a:cubicBezTo>
                  <a:cubicBezTo>
                    <a:pt x="4344" y="10001"/>
                    <a:pt x="2241" y="6796"/>
                    <a:pt x="2152" y="6661"/>
                  </a:cubicBezTo>
                  <a:cubicBezTo>
                    <a:pt x="2042" y="6490"/>
                    <a:pt x="2042" y="6271"/>
                    <a:pt x="2152" y="6099"/>
                  </a:cubicBezTo>
                  <a:cubicBezTo>
                    <a:pt x="2241" y="5963"/>
                    <a:pt x="4344" y="2759"/>
                    <a:pt x="7069" y="2759"/>
                  </a:cubicBezTo>
                  <a:close/>
                  <a:moveTo>
                    <a:pt x="7069" y="1"/>
                  </a:moveTo>
                  <a:cubicBezTo>
                    <a:pt x="3166" y="1"/>
                    <a:pt x="0" y="3167"/>
                    <a:pt x="0" y="7070"/>
                  </a:cubicBezTo>
                  <a:cubicBezTo>
                    <a:pt x="2" y="8517"/>
                    <a:pt x="386" y="9937"/>
                    <a:pt x="1114" y="11187"/>
                  </a:cubicBezTo>
                  <a:cubicBezTo>
                    <a:pt x="1955" y="12621"/>
                    <a:pt x="2325" y="14283"/>
                    <a:pt x="2171" y="15939"/>
                  </a:cubicBezTo>
                  <a:lnTo>
                    <a:pt x="2065" y="17092"/>
                  </a:lnTo>
                  <a:cubicBezTo>
                    <a:pt x="2037" y="17395"/>
                    <a:pt x="2276" y="17657"/>
                    <a:pt x="2579" y="17657"/>
                  </a:cubicBezTo>
                  <a:lnTo>
                    <a:pt x="9839" y="17657"/>
                  </a:lnTo>
                  <a:cubicBezTo>
                    <a:pt x="10159" y="17657"/>
                    <a:pt x="10403" y="17370"/>
                    <a:pt x="10350" y="17054"/>
                  </a:cubicBezTo>
                  <a:lnTo>
                    <a:pt x="10095" y="15519"/>
                  </a:lnTo>
                  <a:lnTo>
                    <a:pt x="13072" y="15519"/>
                  </a:lnTo>
                  <a:cubicBezTo>
                    <a:pt x="14041" y="15519"/>
                    <a:pt x="14772" y="14642"/>
                    <a:pt x="14599" y="13690"/>
                  </a:cubicBezTo>
                  <a:lnTo>
                    <a:pt x="14555" y="13450"/>
                  </a:lnTo>
                  <a:lnTo>
                    <a:pt x="13531" y="13450"/>
                  </a:lnTo>
                  <a:cubicBezTo>
                    <a:pt x="13103" y="13450"/>
                    <a:pt x="12683" y="13549"/>
                    <a:pt x="12301" y="13741"/>
                  </a:cubicBezTo>
                  <a:cubicBezTo>
                    <a:pt x="12227" y="13778"/>
                    <a:pt x="12149" y="13795"/>
                    <a:pt x="12071" y="13795"/>
                  </a:cubicBezTo>
                  <a:cubicBezTo>
                    <a:pt x="11882" y="13795"/>
                    <a:pt x="11698" y="13690"/>
                    <a:pt x="11608" y="13508"/>
                  </a:cubicBezTo>
                  <a:cubicBezTo>
                    <a:pt x="11480" y="13253"/>
                    <a:pt x="11583" y="12942"/>
                    <a:pt x="11839" y="12815"/>
                  </a:cubicBezTo>
                  <a:cubicBezTo>
                    <a:pt x="12364" y="12552"/>
                    <a:pt x="12943" y="12415"/>
                    <a:pt x="13531" y="12415"/>
                  </a:cubicBezTo>
                  <a:lnTo>
                    <a:pt x="14368" y="12415"/>
                  </a:lnTo>
                  <a:lnTo>
                    <a:pt x="14206" y="11531"/>
                  </a:lnTo>
                  <a:lnTo>
                    <a:pt x="15538" y="10998"/>
                  </a:lnTo>
                  <a:cubicBezTo>
                    <a:pt x="15837" y="10879"/>
                    <a:pt x="15954" y="10517"/>
                    <a:pt x="15785" y="10243"/>
                  </a:cubicBezTo>
                  <a:lnTo>
                    <a:pt x="15783" y="10243"/>
                  </a:lnTo>
                  <a:lnTo>
                    <a:pt x="14138" y="7611"/>
                  </a:lnTo>
                  <a:lnTo>
                    <a:pt x="14138" y="7070"/>
                  </a:lnTo>
                  <a:cubicBezTo>
                    <a:pt x="14138" y="3171"/>
                    <a:pt x="10968" y="1"/>
                    <a:pt x="70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47"/>
          <p:cNvGrpSpPr/>
          <p:nvPr/>
        </p:nvGrpSpPr>
        <p:grpSpPr>
          <a:xfrm>
            <a:off x="7282477" y="2554716"/>
            <a:ext cx="441400" cy="441425"/>
            <a:chOff x="4705300" y="1935925"/>
            <a:chExt cx="441400" cy="441425"/>
          </a:xfrm>
        </p:grpSpPr>
        <p:sp>
          <p:nvSpPr>
            <p:cNvPr id="411" name="Google Shape;411;p47"/>
            <p:cNvSpPr/>
            <p:nvPr/>
          </p:nvSpPr>
          <p:spPr>
            <a:xfrm>
              <a:off x="4705300" y="1935925"/>
              <a:ext cx="208075" cy="441425"/>
            </a:xfrm>
            <a:custGeom>
              <a:avLst/>
              <a:gdLst/>
              <a:ahLst/>
              <a:cxnLst/>
              <a:rect l="l" t="t" r="r" b="b"/>
              <a:pathLst>
                <a:path w="8323" h="17657" extrusionOk="0">
                  <a:moveTo>
                    <a:pt x="6237" y="7315"/>
                  </a:moveTo>
                  <a:cubicBezTo>
                    <a:pt x="6369" y="7315"/>
                    <a:pt x="6501" y="7366"/>
                    <a:pt x="6602" y="7467"/>
                  </a:cubicBezTo>
                  <a:cubicBezTo>
                    <a:pt x="6805" y="7669"/>
                    <a:pt x="6805" y="7997"/>
                    <a:pt x="6602" y="8199"/>
                  </a:cubicBezTo>
                  <a:lnTo>
                    <a:pt x="4652" y="10150"/>
                  </a:lnTo>
                  <a:cubicBezTo>
                    <a:pt x="4550" y="10251"/>
                    <a:pt x="4418" y="10301"/>
                    <a:pt x="4286" y="10301"/>
                  </a:cubicBezTo>
                  <a:cubicBezTo>
                    <a:pt x="4153" y="10301"/>
                    <a:pt x="4021" y="10251"/>
                    <a:pt x="3921" y="10150"/>
                  </a:cubicBezTo>
                  <a:lnTo>
                    <a:pt x="2946" y="9174"/>
                  </a:lnTo>
                  <a:cubicBezTo>
                    <a:pt x="2743" y="8972"/>
                    <a:pt x="2743" y="8645"/>
                    <a:pt x="2946" y="8442"/>
                  </a:cubicBezTo>
                  <a:cubicBezTo>
                    <a:pt x="3046" y="8342"/>
                    <a:pt x="3178" y="8292"/>
                    <a:pt x="3311" y="8292"/>
                  </a:cubicBezTo>
                  <a:cubicBezTo>
                    <a:pt x="3443" y="8292"/>
                    <a:pt x="3575" y="8342"/>
                    <a:pt x="3677" y="8442"/>
                  </a:cubicBezTo>
                  <a:lnTo>
                    <a:pt x="4285" y="9053"/>
                  </a:lnTo>
                  <a:lnTo>
                    <a:pt x="5871" y="7467"/>
                  </a:lnTo>
                  <a:cubicBezTo>
                    <a:pt x="5972" y="7366"/>
                    <a:pt x="6105" y="7315"/>
                    <a:pt x="6237" y="7315"/>
                  </a:cubicBezTo>
                  <a:close/>
                  <a:moveTo>
                    <a:pt x="6242" y="1"/>
                  </a:moveTo>
                  <a:cubicBezTo>
                    <a:pt x="5106" y="1"/>
                    <a:pt x="4185" y="916"/>
                    <a:pt x="4172" y="2050"/>
                  </a:cubicBezTo>
                  <a:lnTo>
                    <a:pt x="4172" y="2102"/>
                  </a:lnTo>
                  <a:cubicBezTo>
                    <a:pt x="2993" y="2342"/>
                    <a:pt x="2104" y="3388"/>
                    <a:pt x="2104" y="4637"/>
                  </a:cubicBezTo>
                  <a:lnTo>
                    <a:pt x="2104" y="5583"/>
                  </a:lnTo>
                  <a:cubicBezTo>
                    <a:pt x="906" y="5826"/>
                    <a:pt x="0" y="6886"/>
                    <a:pt x="0" y="8153"/>
                  </a:cubicBezTo>
                  <a:lnTo>
                    <a:pt x="0" y="9463"/>
                  </a:lnTo>
                  <a:cubicBezTo>
                    <a:pt x="0" y="10732"/>
                    <a:pt x="906" y="11792"/>
                    <a:pt x="2104" y="12033"/>
                  </a:cubicBezTo>
                  <a:lnTo>
                    <a:pt x="2104" y="12981"/>
                  </a:lnTo>
                  <a:cubicBezTo>
                    <a:pt x="2104" y="14230"/>
                    <a:pt x="2994" y="15275"/>
                    <a:pt x="4172" y="15514"/>
                  </a:cubicBezTo>
                  <a:lnTo>
                    <a:pt x="4172" y="15566"/>
                  </a:lnTo>
                  <a:cubicBezTo>
                    <a:pt x="4161" y="16717"/>
                    <a:pt x="5091" y="17656"/>
                    <a:pt x="6242" y="17656"/>
                  </a:cubicBezTo>
                  <a:cubicBezTo>
                    <a:pt x="7393" y="17656"/>
                    <a:pt x="8322" y="16717"/>
                    <a:pt x="8311" y="15566"/>
                  </a:cubicBezTo>
                  <a:lnTo>
                    <a:pt x="8311" y="13145"/>
                  </a:lnTo>
                  <a:cubicBezTo>
                    <a:pt x="7951" y="13376"/>
                    <a:pt x="7531" y="13498"/>
                    <a:pt x="7104" y="13498"/>
                  </a:cubicBezTo>
                  <a:cubicBezTo>
                    <a:pt x="6822" y="13492"/>
                    <a:pt x="6597" y="13262"/>
                    <a:pt x="6597" y="12981"/>
                  </a:cubicBezTo>
                  <a:cubicBezTo>
                    <a:pt x="6597" y="12698"/>
                    <a:pt x="6822" y="12468"/>
                    <a:pt x="7104" y="12464"/>
                  </a:cubicBezTo>
                  <a:cubicBezTo>
                    <a:pt x="7770" y="12464"/>
                    <a:pt x="8310" y="11923"/>
                    <a:pt x="8311" y="11257"/>
                  </a:cubicBezTo>
                  <a:lnTo>
                    <a:pt x="8311" y="2050"/>
                  </a:lnTo>
                  <a:cubicBezTo>
                    <a:pt x="8300" y="916"/>
                    <a:pt x="7377" y="1"/>
                    <a:pt x="62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7"/>
            <p:cNvSpPr/>
            <p:nvPr/>
          </p:nvSpPr>
          <p:spPr>
            <a:xfrm>
              <a:off x="4938625" y="1935925"/>
              <a:ext cx="208075" cy="441425"/>
            </a:xfrm>
            <a:custGeom>
              <a:avLst/>
              <a:gdLst/>
              <a:ahLst/>
              <a:cxnLst/>
              <a:rect l="l" t="t" r="r" b="b"/>
              <a:pathLst>
                <a:path w="8323" h="17657" extrusionOk="0">
                  <a:moveTo>
                    <a:pt x="4608" y="7316"/>
                  </a:moveTo>
                  <a:cubicBezTo>
                    <a:pt x="4741" y="7316"/>
                    <a:pt x="4873" y="7367"/>
                    <a:pt x="4975" y="7467"/>
                  </a:cubicBezTo>
                  <a:cubicBezTo>
                    <a:pt x="5176" y="7670"/>
                    <a:pt x="5176" y="7997"/>
                    <a:pt x="4973" y="8199"/>
                  </a:cubicBezTo>
                  <a:lnTo>
                    <a:pt x="4365" y="8809"/>
                  </a:lnTo>
                  <a:lnTo>
                    <a:pt x="4973" y="9417"/>
                  </a:lnTo>
                  <a:cubicBezTo>
                    <a:pt x="5176" y="9620"/>
                    <a:pt x="5176" y="9947"/>
                    <a:pt x="4973" y="10149"/>
                  </a:cubicBezTo>
                  <a:cubicBezTo>
                    <a:pt x="4872" y="10250"/>
                    <a:pt x="4740" y="10301"/>
                    <a:pt x="4607" y="10301"/>
                  </a:cubicBezTo>
                  <a:cubicBezTo>
                    <a:pt x="4475" y="10301"/>
                    <a:pt x="4343" y="10251"/>
                    <a:pt x="4242" y="10150"/>
                  </a:cubicBezTo>
                  <a:lnTo>
                    <a:pt x="3633" y="9540"/>
                  </a:lnTo>
                  <a:lnTo>
                    <a:pt x="3023" y="10150"/>
                  </a:lnTo>
                  <a:cubicBezTo>
                    <a:pt x="2923" y="10251"/>
                    <a:pt x="2791" y="10301"/>
                    <a:pt x="2659" y="10301"/>
                  </a:cubicBezTo>
                  <a:cubicBezTo>
                    <a:pt x="2526" y="10301"/>
                    <a:pt x="2393" y="10250"/>
                    <a:pt x="2292" y="10149"/>
                  </a:cubicBezTo>
                  <a:cubicBezTo>
                    <a:pt x="2091" y="9947"/>
                    <a:pt x="2091" y="9620"/>
                    <a:pt x="2292" y="9417"/>
                  </a:cubicBezTo>
                  <a:lnTo>
                    <a:pt x="2902" y="8809"/>
                  </a:lnTo>
                  <a:lnTo>
                    <a:pt x="2292" y="8199"/>
                  </a:lnTo>
                  <a:cubicBezTo>
                    <a:pt x="2091" y="7997"/>
                    <a:pt x="2091" y="7670"/>
                    <a:pt x="2292" y="7467"/>
                  </a:cubicBezTo>
                  <a:cubicBezTo>
                    <a:pt x="2393" y="7367"/>
                    <a:pt x="2526" y="7316"/>
                    <a:pt x="2658" y="7316"/>
                  </a:cubicBezTo>
                  <a:cubicBezTo>
                    <a:pt x="2790" y="7316"/>
                    <a:pt x="2922" y="7367"/>
                    <a:pt x="3023" y="7467"/>
                  </a:cubicBezTo>
                  <a:lnTo>
                    <a:pt x="3633" y="8078"/>
                  </a:lnTo>
                  <a:lnTo>
                    <a:pt x="4242" y="7467"/>
                  </a:lnTo>
                  <a:cubicBezTo>
                    <a:pt x="4343" y="7367"/>
                    <a:pt x="4476" y="7316"/>
                    <a:pt x="4608" y="7316"/>
                  </a:cubicBezTo>
                  <a:close/>
                  <a:moveTo>
                    <a:pt x="2081" y="1"/>
                  </a:moveTo>
                  <a:cubicBezTo>
                    <a:pt x="946" y="1"/>
                    <a:pt x="24" y="916"/>
                    <a:pt x="13" y="2050"/>
                  </a:cubicBezTo>
                  <a:lnTo>
                    <a:pt x="13" y="4473"/>
                  </a:lnTo>
                  <a:cubicBezTo>
                    <a:pt x="372" y="4242"/>
                    <a:pt x="792" y="4119"/>
                    <a:pt x="1219" y="4119"/>
                  </a:cubicBezTo>
                  <a:cubicBezTo>
                    <a:pt x="1501" y="4124"/>
                    <a:pt x="1726" y="4355"/>
                    <a:pt x="1726" y="4637"/>
                  </a:cubicBezTo>
                  <a:cubicBezTo>
                    <a:pt x="1726" y="4918"/>
                    <a:pt x="1501" y="5148"/>
                    <a:pt x="1219" y="5154"/>
                  </a:cubicBezTo>
                  <a:cubicBezTo>
                    <a:pt x="553" y="5154"/>
                    <a:pt x="13" y="5695"/>
                    <a:pt x="13" y="6360"/>
                  </a:cubicBezTo>
                  <a:lnTo>
                    <a:pt x="13" y="15568"/>
                  </a:lnTo>
                  <a:cubicBezTo>
                    <a:pt x="1" y="16717"/>
                    <a:pt x="930" y="17656"/>
                    <a:pt x="2081" y="17656"/>
                  </a:cubicBezTo>
                  <a:cubicBezTo>
                    <a:pt x="3232" y="17656"/>
                    <a:pt x="4162" y="16717"/>
                    <a:pt x="4151" y="15568"/>
                  </a:cubicBezTo>
                  <a:lnTo>
                    <a:pt x="4151" y="15516"/>
                  </a:lnTo>
                  <a:cubicBezTo>
                    <a:pt x="5330" y="15275"/>
                    <a:pt x="6219" y="14230"/>
                    <a:pt x="6219" y="12981"/>
                  </a:cubicBezTo>
                  <a:lnTo>
                    <a:pt x="6219" y="12034"/>
                  </a:lnTo>
                  <a:cubicBezTo>
                    <a:pt x="7419" y="11794"/>
                    <a:pt x="8323" y="10732"/>
                    <a:pt x="8323" y="9465"/>
                  </a:cubicBezTo>
                  <a:lnTo>
                    <a:pt x="8323" y="8155"/>
                  </a:lnTo>
                  <a:cubicBezTo>
                    <a:pt x="8323" y="6887"/>
                    <a:pt x="7419" y="5826"/>
                    <a:pt x="6219" y="5585"/>
                  </a:cubicBezTo>
                  <a:lnTo>
                    <a:pt x="6219" y="5583"/>
                  </a:lnTo>
                  <a:lnTo>
                    <a:pt x="6219" y="4637"/>
                  </a:lnTo>
                  <a:cubicBezTo>
                    <a:pt x="6219" y="3388"/>
                    <a:pt x="5329" y="2342"/>
                    <a:pt x="4151" y="2102"/>
                  </a:cubicBezTo>
                  <a:lnTo>
                    <a:pt x="4151" y="2050"/>
                  </a:lnTo>
                  <a:cubicBezTo>
                    <a:pt x="4140" y="916"/>
                    <a:pt x="3217" y="1"/>
                    <a:pt x="20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48"/>
          <p:cNvSpPr/>
          <p:nvPr/>
        </p:nvSpPr>
        <p:spPr>
          <a:xfrm>
            <a:off x="906000" y="440824"/>
            <a:ext cx="7332000" cy="676800"/>
          </a:xfrm>
          <a:prstGeom prst="roundRect">
            <a:avLst>
              <a:gd name="adj" fmla="val 211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48"/>
          <p:cNvSpPr txBox="1">
            <a:spLocks noGrp="1"/>
          </p:cNvSpPr>
          <p:nvPr>
            <p:ph type="title"/>
          </p:nvPr>
        </p:nvSpPr>
        <p:spPr>
          <a:xfrm>
            <a:off x="1117654" y="550622"/>
            <a:ext cx="6908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Contributos</a:t>
            </a:r>
            <a:endParaRPr/>
          </a:p>
        </p:txBody>
      </p:sp>
      <p:sp>
        <p:nvSpPr>
          <p:cNvPr id="419" name="Google Shape;419;p48"/>
          <p:cNvSpPr/>
          <p:nvPr/>
        </p:nvSpPr>
        <p:spPr>
          <a:xfrm>
            <a:off x="6653698" y="198775"/>
            <a:ext cx="425702" cy="47546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48"/>
          <p:cNvSpPr/>
          <p:nvPr/>
        </p:nvSpPr>
        <p:spPr>
          <a:xfrm>
            <a:off x="1304220" y="875236"/>
            <a:ext cx="425702" cy="47546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48"/>
          <p:cNvSpPr txBox="1"/>
          <p:nvPr/>
        </p:nvSpPr>
        <p:spPr>
          <a:xfrm>
            <a:off x="1855200" y="1602150"/>
            <a:ext cx="123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Watson</a:t>
            </a:r>
            <a:endParaRPr sz="18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22" name="Google Shape;422;p48"/>
          <p:cNvSpPr txBox="1"/>
          <p:nvPr/>
        </p:nvSpPr>
        <p:spPr>
          <a:xfrm>
            <a:off x="406950" y="2132675"/>
            <a:ext cx="4129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Criou o behaviorismo, que dominou a psicologia até 1950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Entendeu o comportamento como um processo simples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3" name="Google Shape;423;p48"/>
          <p:cNvSpPr txBox="1"/>
          <p:nvPr/>
        </p:nvSpPr>
        <p:spPr>
          <a:xfrm>
            <a:off x="5740250" y="1670975"/>
            <a:ext cx="1336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Skinner</a:t>
            </a:r>
            <a:endParaRPr sz="1800">
              <a:solidFill>
                <a:schemeClr val="dk2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424" name="Google Shape;424;p48"/>
          <p:cNvSpPr txBox="1"/>
          <p:nvPr/>
        </p:nvSpPr>
        <p:spPr>
          <a:xfrm>
            <a:off x="4343600" y="2063850"/>
            <a:ext cx="4129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Ninguém levou tão longe a crença na possibilidade de controlar e moldar o comportamento humano como o Skinner. 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457200" lvl="0" indent="-317500" algn="just" rtl="0">
              <a:spcBef>
                <a:spcPts val="0"/>
              </a:spcBef>
              <a:spcAft>
                <a:spcPts val="0"/>
              </a:spcAft>
              <a:buSzPts val="1400"/>
              <a:buFont typeface="Inter"/>
              <a:buChar char="●"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Criou o conceito de condicionamento operante</a:t>
            </a:r>
            <a:endParaRPr>
              <a:latin typeface="Inter"/>
              <a:ea typeface="Inter"/>
              <a:cs typeface="Inter"/>
              <a:sym typeface="Inte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25" name="Google Shape;425;p48"/>
          <p:cNvCxnSpPr>
            <a:stCxn id="422" idx="2"/>
          </p:cNvCxnSpPr>
          <p:nvPr/>
        </p:nvCxnSpPr>
        <p:spPr>
          <a:xfrm flipH="1">
            <a:off x="2466300" y="3394775"/>
            <a:ext cx="5400" cy="471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6" name="Google Shape;426;p48"/>
          <p:cNvCxnSpPr/>
          <p:nvPr/>
        </p:nvCxnSpPr>
        <p:spPr>
          <a:xfrm flipH="1">
            <a:off x="6405650" y="3394775"/>
            <a:ext cx="5400" cy="4713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7" name="Google Shape;427;p48"/>
          <p:cNvCxnSpPr/>
          <p:nvPr/>
        </p:nvCxnSpPr>
        <p:spPr>
          <a:xfrm>
            <a:off x="2466300" y="3866075"/>
            <a:ext cx="3966000" cy="111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8" name="Google Shape;428;p48"/>
          <p:cNvCxnSpPr/>
          <p:nvPr/>
        </p:nvCxnSpPr>
        <p:spPr>
          <a:xfrm flipH="1">
            <a:off x="4448400" y="3866075"/>
            <a:ext cx="1800" cy="361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9" name="Google Shape;429;p48"/>
          <p:cNvSpPr txBox="1"/>
          <p:nvPr/>
        </p:nvSpPr>
        <p:spPr>
          <a:xfrm>
            <a:off x="1058550" y="4227575"/>
            <a:ext cx="6781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 Importância do papel do meio e a prevalência de fatores  adquiridos sobre os fatores inatos.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9"/>
          <p:cNvSpPr/>
          <p:nvPr/>
        </p:nvSpPr>
        <p:spPr>
          <a:xfrm>
            <a:off x="6546075" y="3614650"/>
            <a:ext cx="1511400" cy="777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Fatalista</a:t>
            </a:r>
            <a:endParaRPr/>
          </a:p>
        </p:txBody>
      </p:sp>
      <p:sp>
        <p:nvSpPr>
          <p:cNvPr id="435" name="Google Shape;435;p49"/>
          <p:cNvSpPr txBox="1">
            <a:spLocks noGrp="1"/>
          </p:cNvSpPr>
          <p:nvPr>
            <p:ph type="title"/>
          </p:nvPr>
        </p:nvSpPr>
        <p:spPr>
          <a:xfrm>
            <a:off x="713250" y="351475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Críticas ao</a:t>
            </a:r>
            <a:r>
              <a:rPr lang="en">
                <a:solidFill>
                  <a:schemeClr val="dk2"/>
                </a:solidFill>
              </a:rPr>
              <a:t> Behaviorismo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436" name="Google Shape;436;p49"/>
          <p:cNvSpPr txBox="1">
            <a:spLocks noGrp="1"/>
          </p:cNvSpPr>
          <p:nvPr>
            <p:ph type="subTitle" idx="1"/>
          </p:nvPr>
        </p:nvSpPr>
        <p:spPr>
          <a:xfrm>
            <a:off x="650550" y="1092375"/>
            <a:ext cx="7842900" cy="95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333333"/>
                </a:solidFill>
              </a:rPr>
              <a:t>O behaviorismo foi alvo de muitas críticas, desde a sua origem, tanto no behaviorismo clássico ou metodológico de Watson, quanto no behaviorismo radical de Skinner, são acusados das mesmas falhas.</a:t>
            </a:r>
            <a:endParaRPr sz="150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500" b="1">
              <a:solidFill>
                <a:srgbClr val="333333"/>
              </a:solidFill>
            </a:endParaRPr>
          </a:p>
        </p:txBody>
      </p:sp>
      <p:sp>
        <p:nvSpPr>
          <p:cNvPr id="437" name="Google Shape;437;p49"/>
          <p:cNvSpPr/>
          <p:nvPr/>
        </p:nvSpPr>
        <p:spPr>
          <a:xfrm>
            <a:off x="1086525" y="3614688"/>
            <a:ext cx="1511400" cy="777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Indesejável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8" name="Google Shape;438;p49"/>
          <p:cNvSpPr/>
          <p:nvPr/>
        </p:nvSpPr>
        <p:spPr>
          <a:xfrm>
            <a:off x="3781350" y="3614700"/>
            <a:ext cx="1581300" cy="7776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500" b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I</a:t>
            </a:r>
            <a:r>
              <a:rPr lang="en" sz="1500" b="1">
                <a:solidFill>
                  <a:srgbClr val="333333"/>
                </a:solidFill>
                <a:latin typeface="Inter"/>
                <a:ea typeface="Inter"/>
                <a:cs typeface="Inter"/>
                <a:sym typeface="Inter"/>
              </a:rPr>
              <a:t>mpossível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39" name="Google Shape;439;p49"/>
          <p:cNvSpPr txBox="1"/>
          <p:nvPr/>
        </p:nvSpPr>
        <p:spPr>
          <a:xfrm>
            <a:off x="2944500" y="2277350"/>
            <a:ext cx="325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Uma ciência do comportamento é: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cxnSp>
        <p:nvCxnSpPr>
          <p:cNvPr id="440" name="Google Shape;440;p49"/>
          <p:cNvCxnSpPr>
            <a:stCxn id="439" idx="2"/>
          </p:cNvCxnSpPr>
          <p:nvPr/>
        </p:nvCxnSpPr>
        <p:spPr>
          <a:xfrm flipH="1">
            <a:off x="4567200" y="2677550"/>
            <a:ext cx="4800" cy="303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1" name="Google Shape;441;p49"/>
          <p:cNvCxnSpPr/>
          <p:nvPr/>
        </p:nvCxnSpPr>
        <p:spPr>
          <a:xfrm rot="10800000" flipH="1">
            <a:off x="1825200" y="2981450"/>
            <a:ext cx="5493600" cy="9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2" name="Google Shape;442;p49"/>
          <p:cNvCxnSpPr>
            <a:endCxn id="437" idx="0"/>
          </p:cNvCxnSpPr>
          <p:nvPr/>
        </p:nvCxnSpPr>
        <p:spPr>
          <a:xfrm>
            <a:off x="1838325" y="2990988"/>
            <a:ext cx="3900" cy="6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3" name="Google Shape;443;p49"/>
          <p:cNvCxnSpPr/>
          <p:nvPr/>
        </p:nvCxnSpPr>
        <p:spPr>
          <a:xfrm>
            <a:off x="7299825" y="2990850"/>
            <a:ext cx="3900" cy="6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44" name="Google Shape;444;p49"/>
          <p:cNvCxnSpPr/>
          <p:nvPr/>
        </p:nvCxnSpPr>
        <p:spPr>
          <a:xfrm>
            <a:off x="4569075" y="2990875"/>
            <a:ext cx="3900" cy="623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45" name="Google Shape;445;p49"/>
          <p:cNvGrpSpPr/>
          <p:nvPr/>
        </p:nvGrpSpPr>
        <p:grpSpPr>
          <a:xfrm>
            <a:off x="476850" y="-5"/>
            <a:ext cx="8190300" cy="1097423"/>
            <a:chOff x="476850" y="187520"/>
            <a:chExt cx="8190300" cy="1097423"/>
          </a:xfrm>
        </p:grpSpPr>
        <p:sp>
          <p:nvSpPr>
            <p:cNvPr id="446" name="Google Shape;446;p49"/>
            <p:cNvSpPr/>
            <p:nvPr/>
          </p:nvSpPr>
          <p:spPr>
            <a:xfrm>
              <a:off x="476850" y="441375"/>
              <a:ext cx="8190300" cy="676800"/>
            </a:xfrm>
            <a:prstGeom prst="roundRect">
              <a:avLst>
                <a:gd name="adj" fmla="val 2118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49"/>
            <p:cNvSpPr/>
            <p:nvPr/>
          </p:nvSpPr>
          <p:spPr>
            <a:xfrm rot="10800000" flipH="1">
              <a:off x="1076870" y="187520"/>
              <a:ext cx="512058" cy="512039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49"/>
            <p:cNvSpPr/>
            <p:nvPr/>
          </p:nvSpPr>
          <p:spPr>
            <a:xfrm rot="10800000" flipH="1">
              <a:off x="7546145" y="955775"/>
              <a:ext cx="329172" cy="329168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50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Webgrafia</a:t>
            </a:r>
            <a:endParaRPr/>
          </a:p>
        </p:txBody>
      </p:sp>
      <p:sp>
        <p:nvSpPr>
          <p:cNvPr id="454" name="Google Shape;454;p50"/>
          <p:cNvSpPr txBox="1">
            <a:spLocks noGrp="1"/>
          </p:cNvSpPr>
          <p:nvPr>
            <p:ph type="body" idx="1"/>
          </p:nvPr>
        </p:nvSpPr>
        <p:spPr>
          <a:xfrm>
            <a:off x="713225" y="1103675"/>
            <a:ext cx="7798200" cy="3750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/>
              <a:t>MONTEIRO, M. M.; FERREIRA, P. T.; MORENO C. (2020) </a:t>
            </a:r>
            <a:r>
              <a:rPr lang="en" sz="1300" i="1"/>
              <a:t>PSI para SI Parte 2 </a:t>
            </a:r>
            <a:r>
              <a:rPr lang="en" sz="1300"/>
              <a:t>(1ª edição), Porto Editora (manual escolar adotado)</a:t>
            </a:r>
            <a:endParaRPr sz="13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“Psicologia do Desenvolvimento: O que é, Importância e Teorias” in  FIA, disponível em </a:t>
            </a:r>
            <a:r>
              <a:rPr lang="en" sz="1300" u="sng">
                <a:solidFill>
                  <a:srgbClr val="1155CC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https://fia.com.br/blog/psicologia-do-desenvolvimento/</a:t>
            </a:r>
            <a:r>
              <a:rPr lang="en" sz="1300"/>
              <a:t> , consultado em 17-05-2022</a:t>
            </a:r>
            <a:endParaRPr sz="13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“John B. Watson: Biografia, teorias, Behaviorismo, frases” in Psicoativo, disponível em</a:t>
            </a:r>
            <a:endParaRPr sz="13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 u="sng">
                <a:solidFill>
                  <a:srgbClr val="1155CC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https://psicoativo.com/2016/04/john-b-watson-biografia-experimentos-behaviorismo.html</a:t>
            </a:r>
            <a:r>
              <a:rPr lang="en" sz="1300"/>
              <a:t> , consultado em 20-05-2022</a:t>
            </a:r>
            <a:endParaRPr sz="130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“John Watson” in ebiografia, disponível em </a:t>
            </a:r>
            <a:r>
              <a:rPr lang="en" sz="1300" u="sng">
                <a:solidFill>
                  <a:srgbClr val="1155CC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https://www.ebiografia.com/john_watson/</a:t>
            </a:r>
            <a:r>
              <a:rPr lang="en" sz="1300"/>
              <a:t> , consultado em 20-05-2022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“Teoria de Skinner: behaviorismo e condicionamento operante” in Psicologia-online, disponível em </a:t>
            </a:r>
            <a:r>
              <a:rPr lang="en" sz="1300" u="sng">
                <a:solidFill>
                  <a:srgbClr val="1155CC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https://br.psicologia-online.com/teoria-de-skinner-behaviorismo-e-condicionamento-operante-226.html</a:t>
            </a:r>
            <a:r>
              <a:rPr lang="en" sz="1300"/>
              <a:t> , consultado em 20-05-2022</a:t>
            </a:r>
            <a:endParaRPr sz="13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300"/>
              <a:t>“Críticas ao Behaviorismo”  in Psicologiamsn, disponível em </a:t>
            </a:r>
            <a:r>
              <a:rPr lang="en" sz="1300" u="sng">
                <a:solidFill>
                  <a:srgbClr val="1155CC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https://www.psicologiamsn.com/2011/11/criticas-ao-behaviorismo.html</a:t>
            </a:r>
            <a:r>
              <a:rPr lang="en" sz="1300">
                <a:solidFill>
                  <a:srgbClr val="333333"/>
                </a:solidFill>
              </a:rPr>
              <a:t> , consultado a 20-05-2022</a:t>
            </a:r>
            <a:endParaRPr sz="1300">
              <a:solidFill>
                <a:srgbClr val="33333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>
              <a:solidFill>
                <a:srgbClr val="33333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6"/>
          <p:cNvSpPr/>
          <p:nvPr/>
        </p:nvSpPr>
        <p:spPr>
          <a:xfrm>
            <a:off x="476850" y="270625"/>
            <a:ext cx="8190300" cy="676800"/>
          </a:xfrm>
          <a:prstGeom prst="roundRect">
            <a:avLst>
              <a:gd name="adj" fmla="val 211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p36"/>
          <p:cNvSpPr txBox="1">
            <a:spLocks noGrp="1"/>
          </p:cNvSpPr>
          <p:nvPr>
            <p:ph type="title"/>
          </p:nvPr>
        </p:nvSpPr>
        <p:spPr>
          <a:xfrm>
            <a:off x="713225" y="36875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ÍNDICE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19" name="Google Shape;219;p36"/>
          <p:cNvSpPr/>
          <p:nvPr/>
        </p:nvSpPr>
        <p:spPr>
          <a:xfrm>
            <a:off x="631425" y="81662"/>
            <a:ext cx="376004" cy="376996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6"/>
          <p:cNvSpPr/>
          <p:nvPr/>
        </p:nvSpPr>
        <p:spPr>
          <a:xfrm>
            <a:off x="8241584" y="836574"/>
            <a:ext cx="189201" cy="191604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6"/>
          <p:cNvSpPr/>
          <p:nvPr/>
        </p:nvSpPr>
        <p:spPr>
          <a:xfrm>
            <a:off x="4936513" y="2092100"/>
            <a:ext cx="2388600" cy="1743300"/>
          </a:xfrm>
          <a:prstGeom prst="roundRect">
            <a:avLst>
              <a:gd name="adj" fmla="val 905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Biografia</a:t>
            </a:r>
            <a:endParaRPr/>
          </a:p>
        </p:txBody>
      </p:sp>
      <p:cxnSp>
        <p:nvCxnSpPr>
          <p:cNvPr id="222" name="Google Shape;222;p36"/>
          <p:cNvCxnSpPr/>
          <p:nvPr/>
        </p:nvCxnSpPr>
        <p:spPr>
          <a:xfrm>
            <a:off x="4936515" y="2735047"/>
            <a:ext cx="238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3" name="Google Shape;223;p36"/>
          <p:cNvCxnSpPr/>
          <p:nvPr/>
        </p:nvCxnSpPr>
        <p:spPr>
          <a:xfrm>
            <a:off x="4936515" y="3261779"/>
            <a:ext cx="238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4" name="Google Shape;224;p36"/>
          <p:cNvSpPr/>
          <p:nvPr/>
        </p:nvSpPr>
        <p:spPr>
          <a:xfrm>
            <a:off x="5818402" y="1804962"/>
            <a:ext cx="593312" cy="597993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3</a:t>
            </a:r>
            <a:endParaRPr sz="220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25" name="Google Shape;225;p36"/>
          <p:cNvSpPr txBox="1"/>
          <p:nvPr/>
        </p:nvSpPr>
        <p:spPr>
          <a:xfrm>
            <a:off x="4914001" y="2368088"/>
            <a:ext cx="2433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Skinner</a:t>
            </a:r>
            <a:endParaRPr/>
          </a:p>
        </p:txBody>
      </p:sp>
      <p:sp>
        <p:nvSpPr>
          <p:cNvPr id="226" name="Google Shape;226;p36"/>
          <p:cNvSpPr txBox="1"/>
          <p:nvPr/>
        </p:nvSpPr>
        <p:spPr>
          <a:xfrm>
            <a:off x="4914001" y="3391957"/>
            <a:ext cx="2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Teorias</a:t>
            </a:r>
            <a:endParaRPr/>
          </a:p>
        </p:txBody>
      </p:sp>
      <p:sp>
        <p:nvSpPr>
          <p:cNvPr id="227" name="Google Shape;227;p36"/>
          <p:cNvSpPr/>
          <p:nvPr/>
        </p:nvSpPr>
        <p:spPr>
          <a:xfrm>
            <a:off x="1818862" y="2136792"/>
            <a:ext cx="2388600" cy="1743300"/>
          </a:xfrm>
          <a:prstGeom prst="roundRect">
            <a:avLst>
              <a:gd name="adj" fmla="val 905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Biografia</a:t>
            </a:r>
            <a:endParaRPr/>
          </a:p>
        </p:txBody>
      </p:sp>
      <p:sp>
        <p:nvSpPr>
          <p:cNvPr id="228" name="Google Shape;228;p36"/>
          <p:cNvSpPr/>
          <p:nvPr/>
        </p:nvSpPr>
        <p:spPr>
          <a:xfrm>
            <a:off x="2700751" y="1849654"/>
            <a:ext cx="593312" cy="597993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2</a:t>
            </a:r>
            <a:endParaRPr sz="220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cxnSp>
        <p:nvCxnSpPr>
          <p:cNvPr id="229" name="Google Shape;229;p36"/>
          <p:cNvCxnSpPr/>
          <p:nvPr/>
        </p:nvCxnSpPr>
        <p:spPr>
          <a:xfrm>
            <a:off x="1818864" y="2779739"/>
            <a:ext cx="238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36"/>
          <p:cNvCxnSpPr/>
          <p:nvPr/>
        </p:nvCxnSpPr>
        <p:spPr>
          <a:xfrm>
            <a:off x="1818864" y="3306471"/>
            <a:ext cx="23886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1" name="Google Shape;231;p36"/>
          <p:cNvSpPr txBox="1"/>
          <p:nvPr/>
        </p:nvSpPr>
        <p:spPr>
          <a:xfrm>
            <a:off x="1796350" y="2412779"/>
            <a:ext cx="2433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Watson</a:t>
            </a:r>
            <a:endParaRPr/>
          </a:p>
        </p:txBody>
      </p:sp>
      <p:sp>
        <p:nvSpPr>
          <p:cNvPr id="232" name="Google Shape;232;p36"/>
          <p:cNvSpPr txBox="1"/>
          <p:nvPr/>
        </p:nvSpPr>
        <p:spPr>
          <a:xfrm>
            <a:off x="1796350" y="3436648"/>
            <a:ext cx="243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Inter"/>
              <a:buChar char="●"/>
            </a:pPr>
            <a:r>
              <a:rPr lang="en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Teorias</a:t>
            </a:r>
            <a:endParaRPr/>
          </a:p>
        </p:txBody>
      </p:sp>
      <p:sp>
        <p:nvSpPr>
          <p:cNvPr id="233" name="Google Shape;233;p36"/>
          <p:cNvSpPr/>
          <p:nvPr/>
        </p:nvSpPr>
        <p:spPr>
          <a:xfrm>
            <a:off x="3407607" y="1315315"/>
            <a:ext cx="2388600" cy="688200"/>
          </a:xfrm>
          <a:prstGeom prst="roundRect">
            <a:avLst>
              <a:gd name="adj" fmla="val 905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6"/>
          <p:cNvSpPr/>
          <p:nvPr/>
        </p:nvSpPr>
        <p:spPr>
          <a:xfrm>
            <a:off x="4289485" y="1028177"/>
            <a:ext cx="593400" cy="5979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1</a:t>
            </a:r>
            <a:endParaRPr sz="230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35" name="Google Shape;235;p36"/>
          <p:cNvSpPr txBox="1"/>
          <p:nvPr/>
        </p:nvSpPr>
        <p:spPr>
          <a:xfrm>
            <a:off x="3385089" y="1610377"/>
            <a:ext cx="2433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Behaviorismo</a:t>
            </a:r>
            <a:endParaRPr/>
          </a:p>
        </p:txBody>
      </p:sp>
      <p:sp>
        <p:nvSpPr>
          <p:cNvPr id="236" name="Google Shape;236;p36"/>
          <p:cNvSpPr/>
          <p:nvPr/>
        </p:nvSpPr>
        <p:spPr>
          <a:xfrm>
            <a:off x="3407635" y="4046333"/>
            <a:ext cx="2388600" cy="912600"/>
          </a:xfrm>
          <a:prstGeom prst="roundRect">
            <a:avLst>
              <a:gd name="adj" fmla="val 9058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36"/>
          <p:cNvSpPr/>
          <p:nvPr/>
        </p:nvSpPr>
        <p:spPr>
          <a:xfrm>
            <a:off x="4289509" y="3759208"/>
            <a:ext cx="593312" cy="597993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chemeClr val="accent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4</a:t>
            </a:r>
            <a:endParaRPr sz="2300">
              <a:solidFill>
                <a:schemeClr val="accent1"/>
              </a:solidFill>
              <a:latin typeface="Dela Gothic One"/>
              <a:ea typeface="Dela Gothic One"/>
              <a:cs typeface="Dela Gothic One"/>
              <a:sym typeface="Dela Gothic One"/>
            </a:endParaRPr>
          </a:p>
        </p:txBody>
      </p:sp>
      <p:sp>
        <p:nvSpPr>
          <p:cNvPr id="238" name="Google Shape;238;p36"/>
          <p:cNvSpPr txBox="1"/>
          <p:nvPr/>
        </p:nvSpPr>
        <p:spPr>
          <a:xfrm>
            <a:off x="3385113" y="4339823"/>
            <a:ext cx="24336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700">
                <a:solidFill>
                  <a:schemeClr val="dk1"/>
                </a:solidFill>
                <a:latin typeface="Dela Gothic One"/>
                <a:ea typeface="Dela Gothic One"/>
                <a:cs typeface="Dela Gothic One"/>
                <a:sym typeface="Dela Gothic One"/>
              </a:rPr>
              <a:t>Contributo e críticas</a:t>
            </a:r>
            <a:endParaRPr sz="13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7"/>
          <p:cNvGrpSpPr/>
          <p:nvPr/>
        </p:nvGrpSpPr>
        <p:grpSpPr>
          <a:xfrm>
            <a:off x="1005750" y="789015"/>
            <a:ext cx="7132500" cy="1342653"/>
            <a:chOff x="1005750" y="1304190"/>
            <a:chExt cx="7132500" cy="1342653"/>
          </a:xfrm>
        </p:grpSpPr>
        <p:sp>
          <p:nvSpPr>
            <p:cNvPr id="244" name="Google Shape;244;p37"/>
            <p:cNvSpPr/>
            <p:nvPr/>
          </p:nvSpPr>
          <p:spPr>
            <a:xfrm>
              <a:off x="1005750" y="1560260"/>
              <a:ext cx="7132500" cy="872100"/>
            </a:xfrm>
            <a:prstGeom prst="roundRect">
              <a:avLst>
                <a:gd name="adj" fmla="val 21180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37"/>
            <p:cNvSpPr/>
            <p:nvPr/>
          </p:nvSpPr>
          <p:spPr>
            <a:xfrm>
              <a:off x="1269370" y="1304190"/>
              <a:ext cx="512058" cy="512039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37"/>
            <p:cNvSpPr/>
            <p:nvPr/>
          </p:nvSpPr>
          <p:spPr>
            <a:xfrm>
              <a:off x="7460045" y="2226239"/>
              <a:ext cx="420615" cy="420603"/>
            </a:xfrm>
            <a:custGeom>
              <a:avLst/>
              <a:gdLst/>
              <a:ahLst/>
              <a:cxnLst/>
              <a:rect l="l" t="t" r="r" b="b"/>
              <a:pathLst>
                <a:path w="23387" h="23445" extrusionOk="0">
                  <a:moveTo>
                    <a:pt x="11697" y="0"/>
                  </a:moveTo>
                  <a:cubicBezTo>
                    <a:pt x="11697" y="9404"/>
                    <a:pt x="9385" y="11723"/>
                    <a:pt x="1" y="11723"/>
                  </a:cubicBezTo>
                  <a:cubicBezTo>
                    <a:pt x="9385" y="11723"/>
                    <a:pt x="11697" y="14041"/>
                    <a:pt x="11697" y="23445"/>
                  </a:cubicBezTo>
                  <a:cubicBezTo>
                    <a:pt x="11697" y="14041"/>
                    <a:pt x="14002" y="11723"/>
                    <a:pt x="23386" y="11723"/>
                  </a:cubicBezTo>
                  <a:cubicBezTo>
                    <a:pt x="14002" y="11723"/>
                    <a:pt x="11697" y="9404"/>
                    <a:pt x="11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7" name="Google Shape;247;p37"/>
          <p:cNvSpPr txBox="1">
            <a:spLocks noGrp="1"/>
          </p:cNvSpPr>
          <p:nvPr>
            <p:ph type="title"/>
          </p:nvPr>
        </p:nvSpPr>
        <p:spPr>
          <a:xfrm>
            <a:off x="1530600" y="1080546"/>
            <a:ext cx="6082800" cy="80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Behaviorismo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48" name="Google Shape;248;p37"/>
          <p:cNvSpPr txBox="1">
            <a:spLocks noGrp="1"/>
          </p:cNvSpPr>
          <p:nvPr>
            <p:ph type="subTitle" idx="1"/>
          </p:nvPr>
        </p:nvSpPr>
        <p:spPr>
          <a:xfrm>
            <a:off x="1005675" y="2131675"/>
            <a:ext cx="7132500" cy="214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/>
              <a:t>“Teoria e método de investigação psicológica que procura examinar de modo mais objetivo o comportamento humano e dos animais, com ênfase nos fatores objetivos (estímulos e reações), sem fazer recurso à introspecção.”</a:t>
            </a:r>
            <a:endParaRPr sz="2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38"/>
          <p:cNvSpPr/>
          <p:nvPr/>
        </p:nvSpPr>
        <p:spPr>
          <a:xfrm>
            <a:off x="476850" y="441375"/>
            <a:ext cx="8190300" cy="676800"/>
          </a:xfrm>
          <a:prstGeom prst="roundRect">
            <a:avLst>
              <a:gd name="adj" fmla="val 211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38"/>
          <p:cNvSpPr/>
          <p:nvPr/>
        </p:nvSpPr>
        <p:spPr>
          <a:xfrm>
            <a:off x="1234749" y="209871"/>
            <a:ext cx="475516" cy="47546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38"/>
          <p:cNvSpPr/>
          <p:nvPr/>
        </p:nvSpPr>
        <p:spPr>
          <a:xfrm>
            <a:off x="7565673" y="977659"/>
            <a:ext cx="292630" cy="292594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6" name="Google Shape;256;p38"/>
          <p:cNvPicPr preferRelativeResize="0"/>
          <p:nvPr/>
        </p:nvPicPr>
        <p:blipFill rotWithShape="1">
          <a:blip r:embed="rId3">
            <a:alphaModFix/>
          </a:blip>
          <a:srcRect l="16859" r="16866"/>
          <a:stretch/>
        </p:blipFill>
        <p:spPr>
          <a:xfrm>
            <a:off x="6494550" y="1432325"/>
            <a:ext cx="2172600" cy="3203100"/>
          </a:xfrm>
          <a:prstGeom prst="roundRect">
            <a:avLst>
              <a:gd name="adj" fmla="val 11256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57" name="Google Shape;257;p3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Biografia de</a:t>
            </a:r>
            <a:r>
              <a:rPr lang="en">
                <a:solidFill>
                  <a:schemeClr val="dk2"/>
                </a:solidFill>
              </a:rPr>
              <a:t> Watson</a:t>
            </a:r>
            <a:endParaRPr sz="2800">
              <a:solidFill>
                <a:schemeClr val="dk2"/>
              </a:solidFill>
            </a:endParaRPr>
          </a:p>
        </p:txBody>
      </p:sp>
      <p:sp>
        <p:nvSpPr>
          <p:cNvPr id="258" name="Google Shape;258;p38"/>
          <p:cNvSpPr txBox="1"/>
          <p:nvPr/>
        </p:nvSpPr>
        <p:spPr>
          <a:xfrm>
            <a:off x="6224400" y="4635425"/>
            <a:ext cx="27129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Fig.1- </a:t>
            </a: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John Broadus Watson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59" name="Google Shape;259;p38"/>
          <p:cNvSpPr txBox="1"/>
          <p:nvPr/>
        </p:nvSpPr>
        <p:spPr>
          <a:xfrm>
            <a:off x="631200" y="1966025"/>
            <a:ext cx="5593200" cy="21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John Broadus Watson nasceu em 1878 em Greenville, no estado da Carolina do Sul, Estados Unidos.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Matricula-se em Furman University aos 16 anos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●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Obteve o seu mestrado em filosofia aos 21 anos.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Em 1908 passou a lecionar Psicologia Experimental.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Em 1913 dá a sua primeira palestra seminal na Universidade de Columbia.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  <a:p>
            <a:pPr marL="457200" marR="0" lvl="0" indent="-32385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Inter"/>
              <a:buChar char="●"/>
            </a:pPr>
            <a:r>
              <a:rPr lang="en" sz="15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Morre em 1958.</a:t>
            </a:r>
            <a:endParaRPr sz="15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9"/>
          <p:cNvSpPr/>
          <p:nvPr/>
        </p:nvSpPr>
        <p:spPr>
          <a:xfrm>
            <a:off x="6987096" y="3432475"/>
            <a:ext cx="4843530" cy="1456596"/>
          </a:xfrm>
          <a:prstGeom prst="flowChartTerminator">
            <a:avLst/>
          </a:prstGeom>
          <a:solidFill>
            <a:schemeClr val="lt1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9"/>
          <p:cNvSpPr/>
          <p:nvPr/>
        </p:nvSpPr>
        <p:spPr>
          <a:xfrm>
            <a:off x="476850" y="429700"/>
            <a:ext cx="8190300" cy="676800"/>
          </a:xfrm>
          <a:prstGeom prst="roundRect">
            <a:avLst>
              <a:gd name="adj" fmla="val 211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9"/>
          <p:cNvSpPr txBox="1"/>
          <p:nvPr/>
        </p:nvSpPr>
        <p:spPr>
          <a:xfrm>
            <a:off x="1056000" y="1370075"/>
            <a:ext cx="70320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Watson tinha a preocupação de fazer com que a Psicologia se tornasse uma ciência autónoma e objetiva. </a:t>
            </a: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latin typeface="Inter"/>
              <a:ea typeface="Inter"/>
              <a:cs typeface="Inter"/>
              <a:sym typeface="Inter"/>
            </a:endParaRPr>
          </a:p>
          <a:p>
            <a:pPr marL="457200" lvl="0" indent="-323850" algn="just" rtl="0">
              <a:spcBef>
                <a:spcPts val="0"/>
              </a:spcBef>
              <a:spcAft>
                <a:spcPts val="0"/>
              </a:spcAft>
              <a:buSzPts val="1500"/>
              <a:buFont typeface="Inter"/>
              <a:buChar char="➔"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Watson usa o </a:t>
            </a:r>
            <a:r>
              <a:rPr lang="en" sz="1500" u="sng">
                <a:latin typeface="Inter"/>
                <a:ea typeface="Inter"/>
                <a:cs typeface="Inter"/>
                <a:sym typeface="Inter"/>
              </a:rPr>
              <a:t>Comportamento</a:t>
            </a:r>
            <a:r>
              <a:rPr lang="en" sz="1500">
                <a:latin typeface="Inter"/>
                <a:ea typeface="Inter"/>
                <a:cs typeface="Inter"/>
                <a:sym typeface="Inter"/>
              </a:rPr>
              <a:t> como objeto de estudo para a Psicologia, pois assim poderia usar a relação de </a:t>
            </a:r>
            <a:r>
              <a:rPr lang="en" sz="1500" u="sng">
                <a:latin typeface="Inter"/>
                <a:ea typeface="Inter"/>
                <a:cs typeface="Inter"/>
                <a:sym typeface="Inter"/>
              </a:rPr>
              <a:t>causa e efeito</a:t>
            </a:r>
            <a:r>
              <a:rPr lang="en" sz="1500">
                <a:latin typeface="Inter"/>
                <a:ea typeface="Inter"/>
                <a:cs typeface="Inter"/>
                <a:sym typeface="Inter"/>
              </a:rPr>
              <a:t> para relacionar os estímulos recebidos por um indivíduo às respostas que o mesmo apresenta.</a:t>
            </a:r>
            <a:endParaRPr sz="15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67" name="Google Shape;267;p39"/>
          <p:cNvSpPr/>
          <p:nvPr/>
        </p:nvSpPr>
        <p:spPr>
          <a:xfrm>
            <a:off x="6511574" y="187671"/>
            <a:ext cx="475516" cy="47546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9"/>
          <p:cNvSpPr/>
          <p:nvPr/>
        </p:nvSpPr>
        <p:spPr>
          <a:xfrm>
            <a:off x="1276049" y="864146"/>
            <a:ext cx="475516" cy="47546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/>
          </p:nvPr>
        </p:nvSpPr>
        <p:spPr>
          <a:xfrm>
            <a:off x="713100" y="539500"/>
            <a:ext cx="77178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Behaviorismo </a:t>
            </a:r>
            <a:r>
              <a:rPr lang="en">
                <a:solidFill>
                  <a:schemeClr val="dk2"/>
                </a:solidFill>
              </a:rPr>
              <a:t>Metodológico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270" name="Google Shape;270;p39"/>
          <p:cNvSpPr/>
          <p:nvPr/>
        </p:nvSpPr>
        <p:spPr>
          <a:xfrm>
            <a:off x="2226150" y="3505625"/>
            <a:ext cx="900000" cy="905700"/>
          </a:xfrm>
          <a:prstGeom prst="smileyFace">
            <a:avLst>
              <a:gd name="adj" fmla="val 46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9"/>
          <p:cNvSpPr txBox="1"/>
          <p:nvPr/>
        </p:nvSpPr>
        <p:spPr>
          <a:xfrm>
            <a:off x="2226150" y="4411325"/>
            <a:ext cx="100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Indivíduo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2" name="Google Shape;272;p39"/>
          <p:cNvSpPr/>
          <p:nvPr/>
        </p:nvSpPr>
        <p:spPr>
          <a:xfrm>
            <a:off x="3981399" y="3529713"/>
            <a:ext cx="803520" cy="857520"/>
          </a:xfrm>
          <a:prstGeom prst="lightningBolt">
            <a:avLst/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39"/>
          <p:cNvSpPr txBox="1"/>
          <p:nvPr/>
        </p:nvSpPr>
        <p:spPr>
          <a:xfrm>
            <a:off x="3981400" y="4411325"/>
            <a:ext cx="1003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Estímulo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4" name="Google Shape;274;p39"/>
          <p:cNvSpPr/>
          <p:nvPr/>
        </p:nvSpPr>
        <p:spPr>
          <a:xfrm>
            <a:off x="3351825" y="3841000"/>
            <a:ext cx="522000" cy="177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39"/>
          <p:cNvSpPr/>
          <p:nvPr/>
        </p:nvSpPr>
        <p:spPr>
          <a:xfrm>
            <a:off x="4984900" y="3869525"/>
            <a:ext cx="522000" cy="177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9"/>
          <p:cNvSpPr/>
          <p:nvPr/>
        </p:nvSpPr>
        <p:spPr>
          <a:xfrm>
            <a:off x="5706875" y="3505625"/>
            <a:ext cx="900000" cy="905700"/>
          </a:xfrm>
          <a:prstGeom prst="smileyFace">
            <a:avLst>
              <a:gd name="adj" fmla="val -4653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9"/>
          <p:cNvSpPr txBox="1"/>
          <p:nvPr/>
        </p:nvSpPr>
        <p:spPr>
          <a:xfrm>
            <a:off x="5395925" y="4411325"/>
            <a:ext cx="15219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Resposta do indivíduo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278" name="Google Shape;278;p39"/>
          <p:cNvSpPr txBox="1"/>
          <p:nvPr/>
        </p:nvSpPr>
        <p:spPr>
          <a:xfrm>
            <a:off x="7132000" y="3529725"/>
            <a:ext cx="1766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Exemplo de um Comportamento, ou seja, a resposta de um indivíduo ao estímulo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40"/>
          <p:cNvSpPr txBox="1">
            <a:spLocks noGrp="1"/>
          </p:cNvSpPr>
          <p:nvPr>
            <p:ph type="title"/>
          </p:nvPr>
        </p:nvSpPr>
        <p:spPr>
          <a:xfrm>
            <a:off x="1117654" y="495072"/>
            <a:ext cx="69087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Behaviorismo </a:t>
            </a:r>
            <a:r>
              <a:rPr lang="en">
                <a:solidFill>
                  <a:schemeClr val="dk2"/>
                </a:solidFill>
              </a:rPr>
              <a:t>Metodológico</a:t>
            </a:r>
            <a:endParaRPr/>
          </a:p>
        </p:txBody>
      </p:sp>
      <p:sp>
        <p:nvSpPr>
          <p:cNvPr id="284" name="Google Shape;284;p40"/>
          <p:cNvSpPr txBox="1">
            <a:spLocks noGrp="1"/>
          </p:cNvSpPr>
          <p:nvPr>
            <p:ph type="body" idx="1"/>
          </p:nvPr>
        </p:nvSpPr>
        <p:spPr>
          <a:xfrm>
            <a:off x="1117650" y="1295150"/>
            <a:ext cx="6908700" cy="225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Assim, as respostas apresentadas pelos indivíduos aos estímulos podem ser observadas e quantificadas, sendo que estas </a:t>
            </a:r>
            <a:r>
              <a:rPr lang="en" sz="1500" u="sng"/>
              <a:t>podem ser expressas de diversas formas</a:t>
            </a:r>
            <a:r>
              <a:rPr lang="en" sz="1500"/>
              <a:t>.</a:t>
            </a:r>
            <a:endParaRPr sz="15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/>
              <a:t>Desta forma, cabe à Psicologia </a:t>
            </a:r>
            <a:r>
              <a:rPr lang="en" sz="1500" u="sng"/>
              <a:t>observar</a:t>
            </a:r>
            <a:r>
              <a:rPr lang="en" sz="1500"/>
              <a:t>, </a:t>
            </a:r>
            <a:r>
              <a:rPr lang="en" sz="1500" u="sng"/>
              <a:t>quantificar</a:t>
            </a:r>
            <a:r>
              <a:rPr lang="en" sz="1500"/>
              <a:t> e </a:t>
            </a:r>
            <a:r>
              <a:rPr lang="en" sz="1500" u="sng"/>
              <a:t>descrever o comportamento</a:t>
            </a:r>
            <a:r>
              <a:rPr lang="en" sz="1500"/>
              <a:t> enquanto relação causa e efeito, mas </a:t>
            </a:r>
            <a:r>
              <a:rPr lang="en" sz="1500" u="sng"/>
              <a:t>nunca interpretar</a:t>
            </a:r>
            <a:r>
              <a:rPr lang="en" sz="1500"/>
              <a:t> o mesmo.</a:t>
            </a:r>
            <a:endParaRPr sz="1500"/>
          </a:p>
        </p:txBody>
      </p:sp>
      <p:sp>
        <p:nvSpPr>
          <p:cNvPr id="285" name="Google Shape;285;p40"/>
          <p:cNvSpPr/>
          <p:nvPr/>
        </p:nvSpPr>
        <p:spPr>
          <a:xfrm>
            <a:off x="906000" y="385274"/>
            <a:ext cx="7332000" cy="676800"/>
          </a:xfrm>
          <a:prstGeom prst="roundRect">
            <a:avLst>
              <a:gd name="adj" fmla="val 211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0"/>
          <p:cNvSpPr/>
          <p:nvPr/>
        </p:nvSpPr>
        <p:spPr>
          <a:xfrm>
            <a:off x="6653698" y="143225"/>
            <a:ext cx="425702" cy="47546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0"/>
          <p:cNvSpPr/>
          <p:nvPr/>
        </p:nvSpPr>
        <p:spPr>
          <a:xfrm>
            <a:off x="1304220" y="819686"/>
            <a:ext cx="425702" cy="47546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40"/>
          <p:cNvSpPr txBox="1"/>
          <p:nvPr/>
        </p:nvSpPr>
        <p:spPr>
          <a:xfrm>
            <a:off x="1037625" y="3553250"/>
            <a:ext cx="26616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Inter"/>
                <a:ea typeface="Inter"/>
                <a:cs typeface="Inter"/>
                <a:sym typeface="Inter"/>
              </a:rPr>
              <a:t>Fig.2- O Aumento do ritmo cardíaco num situação de perigo é um exemplo de um comportamento</a:t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pic>
        <p:nvPicPr>
          <p:cNvPr id="289" name="Google Shape;289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0375" y="3026225"/>
            <a:ext cx="3698824" cy="1941875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1"/>
          <p:cNvSpPr/>
          <p:nvPr/>
        </p:nvSpPr>
        <p:spPr>
          <a:xfrm>
            <a:off x="1828375" y="430500"/>
            <a:ext cx="6776400" cy="676800"/>
          </a:xfrm>
          <a:prstGeom prst="roundRect">
            <a:avLst>
              <a:gd name="adj" fmla="val 211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41"/>
          <p:cNvSpPr txBox="1">
            <a:spLocks noGrp="1"/>
          </p:cNvSpPr>
          <p:nvPr>
            <p:ph type="body" idx="1"/>
          </p:nvPr>
        </p:nvSpPr>
        <p:spPr>
          <a:xfrm>
            <a:off x="789600" y="1588600"/>
            <a:ext cx="6322800" cy="213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Para Watson, os comportamentos são </a:t>
            </a:r>
            <a:r>
              <a:rPr lang="en" sz="1600" u="sng"/>
              <a:t>aprendizagens condicionadas</a:t>
            </a:r>
            <a:r>
              <a:rPr lang="en" sz="1600"/>
              <a:t> pelo meio em que o indivíduo se localiza, sendo que o ser humano reage aos estímulos exteriores em </a:t>
            </a:r>
            <a:r>
              <a:rPr lang="en" sz="1600" u="sng"/>
              <a:t>função dos reflexos condicionados adquiridos</a:t>
            </a:r>
            <a:r>
              <a:rPr lang="en" sz="1600"/>
              <a:t> no passado.</a:t>
            </a:r>
            <a:endParaRPr sz="1600"/>
          </a:p>
          <a:p>
            <a:pPr marL="0" lvl="0" indent="0" algn="just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/>
              <a:t>Para Watson, não existia transmissão hereditária de uma aptidão, o que faz com que a aprendizagem seja essencial para a construção do homem.</a:t>
            </a:r>
            <a:endParaRPr sz="1600" i="1"/>
          </a:p>
          <a:p>
            <a:pPr marL="0" lvl="0" indent="0" algn="just" rtl="0">
              <a:spcBef>
                <a:spcPts val="1200"/>
              </a:spcBef>
              <a:spcAft>
                <a:spcPts val="1200"/>
              </a:spcAft>
              <a:buNone/>
            </a:pPr>
            <a:endParaRPr sz="1600"/>
          </a:p>
        </p:txBody>
      </p:sp>
      <p:sp>
        <p:nvSpPr>
          <p:cNvPr id="296" name="Google Shape;296;p41"/>
          <p:cNvSpPr txBox="1">
            <a:spLocks noGrp="1"/>
          </p:cNvSpPr>
          <p:nvPr>
            <p:ph type="title"/>
          </p:nvPr>
        </p:nvSpPr>
        <p:spPr>
          <a:xfrm>
            <a:off x="2055175" y="485400"/>
            <a:ext cx="6322800" cy="56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Behaviorismo: </a:t>
            </a:r>
            <a:r>
              <a:rPr lang="en">
                <a:solidFill>
                  <a:schemeClr val="dk2"/>
                </a:solidFill>
              </a:rPr>
              <a:t>Papel do Meio</a:t>
            </a:r>
            <a:endParaRPr/>
          </a:p>
        </p:txBody>
      </p:sp>
      <p:sp>
        <p:nvSpPr>
          <p:cNvPr id="297" name="Google Shape;297;p41"/>
          <p:cNvSpPr/>
          <p:nvPr/>
        </p:nvSpPr>
        <p:spPr>
          <a:xfrm>
            <a:off x="7522701" y="268425"/>
            <a:ext cx="274622" cy="30648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41"/>
          <p:cNvSpPr/>
          <p:nvPr/>
        </p:nvSpPr>
        <p:spPr>
          <a:xfrm>
            <a:off x="2610626" y="955375"/>
            <a:ext cx="274622" cy="30648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1"/>
          <p:cNvSpPr/>
          <p:nvPr/>
        </p:nvSpPr>
        <p:spPr>
          <a:xfrm>
            <a:off x="4283425" y="3777150"/>
            <a:ext cx="4521300" cy="766200"/>
          </a:xfrm>
          <a:prstGeom prst="round2DiagRect">
            <a:avLst>
              <a:gd name="adj1" fmla="val 50000"/>
              <a:gd name="adj2" fmla="val 0"/>
            </a:avLst>
          </a:prstGeom>
          <a:solidFill>
            <a:schemeClr val="accent2"/>
          </a:solidFill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 b="1" i="1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“O homem não nasce, constrói-se”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42"/>
          <p:cNvSpPr/>
          <p:nvPr/>
        </p:nvSpPr>
        <p:spPr>
          <a:xfrm>
            <a:off x="713225" y="405575"/>
            <a:ext cx="8048100" cy="676800"/>
          </a:xfrm>
          <a:prstGeom prst="roundRect">
            <a:avLst>
              <a:gd name="adj" fmla="val 211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42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 Experiência  do </a:t>
            </a:r>
            <a:r>
              <a:rPr lang="en">
                <a:solidFill>
                  <a:schemeClr val="dk2"/>
                </a:solidFill>
              </a:rPr>
              <a:t>“Pequeno Albert”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06" name="Google Shape;306;p42"/>
          <p:cNvSpPr txBox="1">
            <a:spLocks noGrp="1"/>
          </p:cNvSpPr>
          <p:nvPr>
            <p:ph type="subTitle" idx="1"/>
          </p:nvPr>
        </p:nvSpPr>
        <p:spPr>
          <a:xfrm>
            <a:off x="416225" y="2121025"/>
            <a:ext cx="4911000" cy="146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en" sz="1500"/>
              <a:t>Na sua mais famosa e controversa experiência, conhecido hoje como a experiência do “pequeno Albert”, John Watson e uma assistente graduada chamada Rosalie Rayner </a:t>
            </a:r>
            <a:r>
              <a:rPr lang="en" sz="1500" b="1"/>
              <a:t>condicionaram uma criança pequena a temer um rato-branco</a:t>
            </a:r>
            <a:r>
              <a:rPr lang="en" sz="1500"/>
              <a:t>. </a:t>
            </a:r>
            <a:endParaRPr/>
          </a:p>
        </p:txBody>
      </p:sp>
      <p:sp>
        <p:nvSpPr>
          <p:cNvPr id="307" name="Google Shape;307;p42"/>
          <p:cNvSpPr/>
          <p:nvPr/>
        </p:nvSpPr>
        <p:spPr>
          <a:xfrm rot="10800000" flipH="1">
            <a:off x="1103745" y="154520"/>
            <a:ext cx="512058" cy="512039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42"/>
          <p:cNvSpPr/>
          <p:nvPr/>
        </p:nvSpPr>
        <p:spPr>
          <a:xfrm rot="10800000" flipH="1">
            <a:off x="7450457" y="911675"/>
            <a:ext cx="329172" cy="329168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9" name="Google Shape;3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0826" y="1718975"/>
            <a:ext cx="3244200" cy="24333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0" name="Google Shape;310;p42"/>
          <p:cNvSpPr txBox="1">
            <a:spLocks noGrp="1"/>
          </p:cNvSpPr>
          <p:nvPr>
            <p:ph type="subTitle" idx="1"/>
          </p:nvPr>
        </p:nvSpPr>
        <p:spPr>
          <a:xfrm>
            <a:off x="5327225" y="4218425"/>
            <a:ext cx="38169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Fig.3- Experiência feita ao bebé Albert em 1920 por John B. Watson e Rosalie Rayner.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3"/>
          <p:cNvSpPr/>
          <p:nvPr/>
        </p:nvSpPr>
        <p:spPr>
          <a:xfrm>
            <a:off x="6236900" y="3114600"/>
            <a:ext cx="2036400" cy="6585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43"/>
          <p:cNvSpPr txBox="1">
            <a:spLocks noGrp="1"/>
          </p:cNvSpPr>
          <p:nvPr>
            <p:ph type="title"/>
          </p:nvPr>
        </p:nvSpPr>
        <p:spPr>
          <a:xfrm>
            <a:off x="713100" y="395075"/>
            <a:ext cx="7717800" cy="960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Behaviorismo: </a:t>
            </a:r>
            <a:r>
              <a:rPr lang="en">
                <a:solidFill>
                  <a:schemeClr val="dk2"/>
                </a:solidFill>
              </a:rPr>
              <a:t>Método de Investigação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317" name="Google Shape;317;p43"/>
          <p:cNvSpPr/>
          <p:nvPr/>
        </p:nvSpPr>
        <p:spPr>
          <a:xfrm>
            <a:off x="1183800" y="340625"/>
            <a:ext cx="6776400" cy="1069200"/>
          </a:xfrm>
          <a:prstGeom prst="roundRect">
            <a:avLst>
              <a:gd name="adj" fmla="val 21180"/>
            </a:avLst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3"/>
          <p:cNvSpPr/>
          <p:nvPr/>
        </p:nvSpPr>
        <p:spPr>
          <a:xfrm>
            <a:off x="1644150" y="1066479"/>
            <a:ext cx="658344" cy="674278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3"/>
          <p:cNvSpPr/>
          <p:nvPr/>
        </p:nvSpPr>
        <p:spPr>
          <a:xfrm>
            <a:off x="6450598" y="106750"/>
            <a:ext cx="425702" cy="475465"/>
          </a:xfrm>
          <a:custGeom>
            <a:avLst/>
            <a:gdLst/>
            <a:ahLst/>
            <a:cxnLst/>
            <a:rect l="l" t="t" r="r" b="b"/>
            <a:pathLst>
              <a:path w="23387" h="23445" extrusionOk="0">
                <a:moveTo>
                  <a:pt x="11697" y="0"/>
                </a:moveTo>
                <a:cubicBezTo>
                  <a:pt x="11697" y="9404"/>
                  <a:pt x="9385" y="11723"/>
                  <a:pt x="1" y="11723"/>
                </a:cubicBezTo>
                <a:cubicBezTo>
                  <a:pt x="9385" y="11723"/>
                  <a:pt x="11697" y="14041"/>
                  <a:pt x="11697" y="23445"/>
                </a:cubicBezTo>
                <a:cubicBezTo>
                  <a:pt x="11697" y="14041"/>
                  <a:pt x="14002" y="11723"/>
                  <a:pt x="23386" y="11723"/>
                </a:cubicBezTo>
                <a:cubicBezTo>
                  <a:pt x="14002" y="11723"/>
                  <a:pt x="11697" y="9404"/>
                  <a:pt x="1169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Google Shape;320;p43"/>
          <p:cNvSpPr txBox="1"/>
          <p:nvPr/>
        </p:nvSpPr>
        <p:spPr>
          <a:xfrm>
            <a:off x="1183800" y="1888525"/>
            <a:ext cx="67764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latin typeface="Inter"/>
                <a:ea typeface="Inter"/>
                <a:cs typeface="Inter"/>
                <a:sym typeface="Inter"/>
              </a:rPr>
              <a:t>Como o Objetivo de Watson era garantir um caráter científico na Psicologia, este adotou o método científico, ou método experimental, para a investigação na Psicologia, tal como acontece nas outras ciências.</a:t>
            </a:r>
            <a:endParaRPr sz="1500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1" name="Google Shape;321;p43"/>
          <p:cNvSpPr/>
          <p:nvPr/>
        </p:nvSpPr>
        <p:spPr>
          <a:xfrm rot="-5400000">
            <a:off x="5653800" y="2566225"/>
            <a:ext cx="658350" cy="1755250"/>
          </a:xfrm>
          <a:prstGeom prst="flowChartOffpageConnector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43"/>
          <p:cNvSpPr/>
          <p:nvPr/>
        </p:nvSpPr>
        <p:spPr>
          <a:xfrm rot="-5400000">
            <a:off x="4245700" y="2566225"/>
            <a:ext cx="658350" cy="1755250"/>
          </a:xfrm>
          <a:prstGeom prst="flowChartOffpageConnector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43"/>
          <p:cNvSpPr/>
          <p:nvPr/>
        </p:nvSpPr>
        <p:spPr>
          <a:xfrm rot="-5400000">
            <a:off x="2773125" y="2410700"/>
            <a:ext cx="658350" cy="2066300"/>
          </a:xfrm>
          <a:prstGeom prst="flowChartOffpageConnector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3"/>
          <p:cNvSpPr/>
          <p:nvPr/>
        </p:nvSpPr>
        <p:spPr>
          <a:xfrm rot="-5400000">
            <a:off x="1307388" y="2677988"/>
            <a:ext cx="658350" cy="1531725"/>
          </a:xfrm>
          <a:prstGeom prst="flowChartOffpageConnector">
            <a:avLst/>
          </a:prstGeom>
          <a:solidFill>
            <a:schemeClr val="accen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43"/>
          <p:cNvSpPr txBox="1"/>
          <p:nvPr/>
        </p:nvSpPr>
        <p:spPr>
          <a:xfrm>
            <a:off x="1008475" y="3243750"/>
            <a:ext cx="129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Observação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6" name="Google Shape;326;p43"/>
          <p:cNvSpPr txBox="1"/>
          <p:nvPr/>
        </p:nvSpPr>
        <p:spPr>
          <a:xfrm>
            <a:off x="2402413" y="3136050"/>
            <a:ext cx="143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Elaboração de um Problema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7" name="Google Shape;327;p43"/>
          <p:cNvSpPr txBox="1"/>
          <p:nvPr/>
        </p:nvSpPr>
        <p:spPr>
          <a:xfrm>
            <a:off x="4213200" y="3243750"/>
            <a:ext cx="969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Hipótese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8" name="Google Shape;328;p43"/>
          <p:cNvSpPr txBox="1"/>
          <p:nvPr/>
        </p:nvSpPr>
        <p:spPr>
          <a:xfrm>
            <a:off x="5452500" y="3243750"/>
            <a:ext cx="12495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Experiência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29" name="Google Shape;329;p43"/>
          <p:cNvSpPr txBox="1"/>
          <p:nvPr/>
        </p:nvSpPr>
        <p:spPr>
          <a:xfrm>
            <a:off x="6993875" y="3243750"/>
            <a:ext cx="115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Conclusão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330" name="Google Shape;330;p43"/>
          <p:cNvSpPr txBox="1"/>
          <p:nvPr/>
        </p:nvSpPr>
        <p:spPr>
          <a:xfrm>
            <a:off x="3244500" y="3988150"/>
            <a:ext cx="265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Inter"/>
                <a:ea typeface="Inter"/>
                <a:cs typeface="Inter"/>
                <a:sym typeface="Inter"/>
              </a:rPr>
              <a:t>Esquema: Método Científico</a:t>
            </a:r>
            <a:endParaRPr b="1"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ost-traumatic Stress Disorder (PTSD) Awareness Month by Slidesgo">
  <a:themeElements>
    <a:clrScheme name="Simple Light">
      <a:dk1>
        <a:srgbClr val="000000"/>
      </a:dk1>
      <a:lt1>
        <a:srgbClr val="EFEFEF"/>
      </a:lt1>
      <a:dk2>
        <a:srgbClr val="FF5611"/>
      </a:dk2>
      <a:lt2>
        <a:srgbClr val="89D3BF"/>
      </a:lt2>
      <a:accent1>
        <a:srgbClr val="1B9071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Apresentação no Ecrã (16:9)</PresentationFormat>
  <Slides>16</Slides>
  <Notes>16</Notes>
  <HiddenSlides>0</HiddenSlide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16</vt:i4>
      </vt:variant>
    </vt:vector>
  </HeadingPairs>
  <TitlesOfParts>
    <vt:vector size="17" baseType="lpstr">
      <vt:lpstr>Post-traumatic Stress Disorder (PTSD) Awareness Month by Slidesgo</vt:lpstr>
      <vt:lpstr>A perspectiva do behaviorismo sobre o desenvolvimento WATSON  E  SKINNER</vt:lpstr>
      <vt:lpstr>ÍNDICE</vt:lpstr>
      <vt:lpstr>Behaviorismo</vt:lpstr>
      <vt:lpstr>Biografia de Watson</vt:lpstr>
      <vt:lpstr>Behaviorismo Metodológico</vt:lpstr>
      <vt:lpstr>Behaviorismo Metodológico</vt:lpstr>
      <vt:lpstr>Behaviorismo: Papel do Meio</vt:lpstr>
      <vt:lpstr>A Experiência  do “Pequeno Albert”</vt:lpstr>
      <vt:lpstr>Behaviorismo: Método de Investigação</vt:lpstr>
      <vt:lpstr>Biografia de Skinner</vt:lpstr>
      <vt:lpstr>Behaviorismo radical</vt:lpstr>
      <vt:lpstr>Apresentação do PowerPoint</vt:lpstr>
      <vt:lpstr>Princípios básicos do behaviorismo</vt:lpstr>
      <vt:lpstr>Contributos</vt:lpstr>
      <vt:lpstr>Críticas ao Behaviorismo</vt:lpstr>
      <vt:lpstr>Webgrafia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perspectiva do behaviorismo sobre o desenvolvimento WATSON  E  SKINNER</dc:title>
  <cp:lastModifiedBy>Afonso Rosa</cp:lastModifiedBy>
  <cp:revision>1</cp:revision>
  <dcterms:modified xsi:type="dcterms:W3CDTF">2022-06-02T15:16:48Z</dcterms:modified>
</cp:coreProperties>
</file>