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ubik"/>
      <p:regular r:id="rId31"/>
      <p:bold r:id="rId32"/>
      <p:italic r:id="rId33"/>
      <p:boldItalic r:id="rId34"/>
    </p:embeddedFont>
    <p:embeddedFont>
      <p:font typeface="Rajdhani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ubik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ubik-italic.fntdata"/><Relationship Id="rId10" Type="http://schemas.openxmlformats.org/officeDocument/2006/relationships/slide" Target="slides/slide5.xml"/><Relationship Id="rId32" Type="http://schemas.openxmlformats.org/officeDocument/2006/relationships/font" Target="fonts/Rubik-bold.fntdata"/><Relationship Id="rId13" Type="http://schemas.openxmlformats.org/officeDocument/2006/relationships/slide" Target="slides/slide8.xml"/><Relationship Id="rId35" Type="http://schemas.openxmlformats.org/officeDocument/2006/relationships/font" Target="fonts/Rajdhani-regular.fntdata"/><Relationship Id="rId12" Type="http://schemas.openxmlformats.org/officeDocument/2006/relationships/slide" Target="slides/slide7.xml"/><Relationship Id="rId34" Type="http://schemas.openxmlformats.org/officeDocument/2006/relationships/font" Target="fonts/Rubik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ajdhani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99f2f57a71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99f2f57a71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99f2f57a7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99f2f57a7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2e00eeb1cf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12e00eeb1c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12e00eeb1cf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12e00eeb1cf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2e00eeb1cf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2e00eeb1cf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2e00eeb1cf_4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2e00eeb1cf_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2e00eeb1cf_4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12e00eeb1cf_4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2e00eeb1cf_7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2e00eeb1cf_7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2e00eeb1cf_7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2e00eeb1cf_7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2e00eeb1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2e00eeb1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7bc87b39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07bc87b39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2e00eeb1cf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12e00eeb1cf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2e00eeb1cf_6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2e00eeb1cf_6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12e00eeb1cf_3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12e00eeb1cf_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2e00eeb1cf_6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2e00eeb1cf_6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2e00eeb1cf_3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2e00eeb1cf_3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d6fc454c64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d6fc454c64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9f2f57a71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99f2f57a71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bd6c00e73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bd6c00e73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2e00eeb1cf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2e00eeb1cf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2e00eeb1cf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2e00eeb1cf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2e00eeb1c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2e00eeb1c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2e00eeb1cf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2e00eeb1cf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2e00eeb1cf_7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12e00eeb1cf_7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" y="-8897"/>
            <a:ext cx="9141908" cy="3984374"/>
          </a:xfrm>
          <a:custGeom>
            <a:rect b="b" l="l" r="r" t="t"/>
            <a:pathLst>
              <a:path extrusionOk="0" h="35019" w="80349">
                <a:moveTo>
                  <a:pt x="0" y="1"/>
                </a:moveTo>
                <a:lnTo>
                  <a:pt x="0" y="32369"/>
                </a:lnTo>
                <a:cubicBezTo>
                  <a:pt x="1736" y="34035"/>
                  <a:pt x="4126" y="35018"/>
                  <a:pt x="6516" y="35018"/>
                </a:cubicBezTo>
                <a:cubicBezTo>
                  <a:pt x="6656" y="35018"/>
                  <a:pt x="6796" y="35015"/>
                  <a:pt x="6936" y="35008"/>
                </a:cubicBezTo>
                <a:cubicBezTo>
                  <a:pt x="10605" y="34829"/>
                  <a:pt x="14033" y="32437"/>
                  <a:pt x="15827" y="29126"/>
                </a:cubicBezTo>
                <a:cubicBezTo>
                  <a:pt x="17615" y="25815"/>
                  <a:pt x="17824" y="21715"/>
                  <a:pt x="16678" y="18115"/>
                </a:cubicBezTo>
                <a:cubicBezTo>
                  <a:pt x="20847" y="16332"/>
                  <a:pt x="25360" y="15420"/>
                  <a:pt x="29873" y="15420"/>
                </a:cubicBezTo>
                <a:cubicBezTo>
                  <a:pt x="31400" y="15420"/>
                  <a:pt x="32927" y="15524"/>
                  <a:pt x="34440" y="15735"/>
                </a:cubicBezTo>
                <a:cubicBezTo>
                  <a:pt x="35927" y="15941"/>
                  <a:pt x="37540" y="16381"/>
                  <a:pt x="39078" y="16381"/>
                </a:cubicBezTo>
                <a:cubicBezTo>
                  <a:pt x="39377" y="16381"/>
                  <a:pt x="39673" y="16365"/>
                  <a:pt x="39965" y="16327"/>
                </a:cubicBezTo>
                <a:cubicBezTo>
                  <a:pt x="41629" y="16111"/>
                  <a:pt x="43362" y="15291"/>
                  <a:pt x="44700" y="14274"/>
                </a:cubicBezTo>
                <a:cubicBezTo>
                  <a:pt x="45347" y="13786"/>
                  <a:pt x="45982" y="13145"/>
                  <a:pt x="46081" y="12325"/>
                </a:cubicBezTo>
                <a:cubicBezTo>
                  <a:pt x="46173" y="11598"/>
                  <a:pt x="45828" y="10889"/>
                  <a:pt x="45421" y="10285"/>
                </a:cubicBezTo>
                <a:cubicBezTo>
                  <a:pt x="44052" y="8231"/>
                  <a:pt x="41851" y="6795"/>
                  <a:pt x="39471" y="6382"/>
                </a:cubicBezTo>
                <a:cubicBezTo>
                  <a:pt x="44300" y="3415"/>
                  <a:pt x="49921" y="1862"/>
                  <a:pt x="55539" y="1862"/>
                </a:cubicBezTo>
                <a:cubicBezTo>
                  <a:pt x="57532" y="1862"/>
                  <a:pt x="59525" y="2057"/>
                  <a:pt x="61482" y="2454"/>
                </a:cubicBezTo>
                <a:cubicBezTo>
                  <a:pt x="60138" y="3126"/>
                  <a:pt x="55082" y="5852"/>
                  <a:pt x="57289" y="7954"/>
                </a:cubicBezTo>
                <a:cubicBezTo>
                  <a:pt x="58393" y="9008"/>
                  <a:pt x="60076" y="9631"/>
                  <a:pt x="61513" y="9989"/>
                </a:cubicBezTo>
                <a:cubicBezTo>
                  <a:pt x="63541" y="10494"/>
                  <a:pt x="65656" y="10525"/>
                  <a:pt x="67746" y="10550"/>
                </a:cubicBezTo>
                <a:cubicBezTo>
                  <a:pt x="68255" y="10554"/>
                  <a:pt x="68764" y="10557"/>
                  <a:pt x="69274" y="10557"/>
                </a:cubicBezTo>
                <a:cubicBezTo>
                  <a:pt x="71704" y="10557"/>
                  <a:pt x="74140" y="10477"/>
                  <a:pt x="76526" y="10013"/>
                </a:cubicBezTo>
                <a:cubicBezTo>
                  <a:pt x="77827" y="9767"/>
                  <a:pt x="79121" y="9397"/>
                  <a:pt x="80348" y="8879"/>
                </a:cubicBezTo>
                <a:lnTo>
                  <a:pt x="803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4388725" y="1193650"/>
            <a:ext cx="4042200" cy="23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388751" y="3571675"/>
            <a:ext cx="40422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2007400" y="2625325"/>
            <a:ext cx="5129100" cy="13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subTitle"/>
          </p:nvPr>
        </p:nvSpPr>
        <p:spPr>
          <a:xfrm>
            <a:off x="2007400" y="4107000"/>
            <a:ext cx="51291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8080412" y="-152468"/>
            <a:ext cx="1301302" cy="940633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6799274" y="-347724"/>
            <a:ext cx="1797729" cy="1464667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2" type="title"/>
          </p:nvPr>
        </p:nvSpPr>
        <p:spPr>
          <a:xfrm>
            <a:off x="720000" y="1682850"/>
            <a:ext cx="2498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720000" y="2269375"/>
            <a:ext cx="232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3" type="title"/>
          </p:nvPr>
        </p:nvSpPr>
        <p:spPr>
          <a:xfrm>
            <a:off x="4880700" y="1682850"/>
            <a:ext cx="2498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4" name="Google Shape;64;p13"/>
          <p:cNvSpPr txBox="1"/>
          <p:nvPr>
            <p:ph idx="4" type="subTitle"/>
          </p:nvPr>
        </p:nvSpPr>
        <p:spPr>
          <a:xfrm>
            <a:off x="4880700" y="2269375"/>
            <a:ext cx="232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5" type="title"/>
          </p:nvPr>
        </p:nvSpPr>
        <p:spPr>
          <a:xfrm>
            <a:off x="720000" y="3221825"/>
            <a:ext cx="2498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720000" y="3808338"/>
            <a:ext cx="232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7" type="title"/>
          </p:nvPr>
        </p:nvSpPr>
        <p:spPr>
          <a:xfrm>
            <a:off x="4880700" y="3221822"/>
            <a:ext cx="2498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" name="Google Shape;68;p13"/>
          <p:cNvSpPr txBox="1"/>
          <p:nvPr>
            <p:ph idx="8" type="subTitle"/>
          </p:nvPr>
        </p:nvSpPr>
        <p:spPr>
          <a:xfrm>
            <a:off x="4880700" y="3808338"/>
            <a:ext cx="232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hasCustomPrompt="1" idx="9" type="title"/>
          </p:nvPr>
        </p:nvSpPr>
        <p:spPr>
          <a:xfrm>
            <a:off x="3221507" y="1914150"/>
            <a:ext cx="10449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/>
          <p:nvPr>
            <p:ph hasCustomPrompt="1" idx="13" type="title"/>
          </p:nvPr>
        </p:nvSpPr>
        <p:spPr>
          <a:xfrm>
            <a:off x="3221507" y="3428675"/>
            <a:ext cx="10449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hasCustomPrompt="1" idx="14" type="title"/>
          </p:nvPr>
        </p:nvSpPr>
        <p:spPr>
          <a:xfrm>
            <a:off x="7379100" y="1914150"/>
            <a:ext cx="10449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/>
          <p:nvPr>
            <p:ph hasCustomPrompt="1" idx="15" type="title"/>
          </p:nvPr>
        </p:nvSpPr>
        <p:spPr>
          <a:xfrm>
            <a:off x="7379100" y="3428675"/>
            <a:ext cx="10449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2523675" y="1523550"/>
            <a:ext cx="4119600" cy="162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" type="subTitle"/>
          </p:nvPr>
        </p:nvSpPr>
        <p:spPr>
          <a:xfrm>
            <a:off x="2523675" y="3305900"/>
            <a:ext cx="41196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4070700" y="3134800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438525" y="1552988"/>
            <a:ext cx="49923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 rot="5696534">
            <a:off x="6763055" y="-54254"/>
            <a:ext cx="736264" cy="469054"/>
          </a:xfrm>
          <a:custGeom>
            <a:rect b="b" l="l" r="r" t="t"/>
            <a:pathLst>
              <a:path extrusionOk="0" h="4006" w="6288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 rot="-7372874">
            <a:off x="7294728" y="-1025029"/>
            <a:ext cx="1868925" cy="2035730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5164951" y="1686725"/>
            <a:ext cx="2861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" type="subTitle"/>
          </p:nvPr>
        </p:nvSpPr>
        <p:spPr>
          <a:xfrm>
            <a:off x="5164951" y="2367772"/>
            <a:ext cx="2861100" cy="10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-69764" y="1028830"/>
            <a:ext cx="736262" cy="469053"/>
          </a:xfrm>
          <a:custGeom>
            <a:rect b="b" l="l" r="r" t="t"/>
            <a:pathLst>
              <a:path extrusionOk="0" h="4006" w="6288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 rot="7625110">
            <a:off x="-689675" y="-800128"/>
            <a:ext cx="1868926" cy="2035728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7796601" y="591228"/>
            <a:ext cx="648912" cy="469060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8131676" y="-370325"/>
            <a:ext cx="2246512" cy="2392162"/>
          </a:xfrm>
          <a:custGeom>
            <a:rect b="b" l="l" r="r" t="t"/>
            <a:pathLst>
              <a:path extrusionOk="0" h="12553" w="11789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2" type="title"/>
          </p:nvPr>
        </p:nvSpPr>
        <p:spPr>
          <a:xfrm>
            <a:off x="1253925" y="2702750"/>
            <a:ext cx="154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1" name="Google Shape;91;p17"/>
          <p:cNvSpPr txBox="1"/>
          <p:nvPr>
            <p:ph idx="1" type="subTitle"/>
          </p:nvPr>
        </p:nvSpPr>
        <p:spPr>
          <a:xfrm>
            <a:off x="854088" y="3317400"/>
            <a:ext cx="23424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3" type="title"/>
          </p:nvPr>
        </p:nvSpPr>
        <p:spPr>
          <a:xfrm>
            <a:off x="3800623" y="2702750"/>
            <a:ext cx="154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3" name="Google Shape;93;p17"/>
          <p:cNvSpPr txBox="1"/>
          <p:nvPr>
            <p:ph idx="4" type="subTitle"/>
          </p:nvPr>
        </p:nvSpPr>
        <p:spPr>
          <a:xfrm>
            <a:off x="3400825" y="3317400"/>
            <a:ext cx="23424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5" type="title"/>
          </p:nvPr>
        </p:nvSpPr>
        <p:spPr>
          <a:xfrm>
            <a:off x="6347349" y="2702750"/>
            <a:ext cx="154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5" name="Google Shape;95;p17"/>
          <p:cNvSpPr txBox="1"/>
          <p:nvPr>
            <p:ph idx="6" type="subTitle"/>
          </p:nvPr>
        </p:nvSpPr>
        <p:spPr>
          <a:xfrm>
            <a:off x="5947512" y="3317400"/>
            <a:ext cx="23424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_3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 rot="-2314199">
            <a:off x="7608071" y="-772664"/>
            <a:ext cx="2231722" cy="1660268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8688268" y="57470"/>
            <a:ext cx="802998" cy="580439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-142064" y="1190930"/>
            <a:ext cx="736262" cy="469053"/>
          </a:xfrm>
          <a:custGeom>
            <a:rect b="b" l="l" r="r" t="t"/>
            <a:pathLst>
              <a:path extrusionOk="0" h="4006" w="6288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 rot="7625110">
            <a:off x="-989725" y="-670178"/>
            <a:ext cx="1868926" cy="2035728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2" type="title"/>
          </p:nvPr>
        </p:nvSpPr>
        <p:spPr>
          <a:xfrm>
            <a:off x="1631938" y="3392536"/>
            <a:ext cx="18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1398813" y="3954138"/>
            <a:ext cx="23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3" type="title"/>
          </p:nvPr>
        </p:nvSpPr>
        <p:spPr>
          <a:xfrm>
            <a:off x="5636011" y="3392525"/>
            <a:ext cx="1876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5" name="Google Shape;105;p18"/>
          <p:cNvSpPr txBox="1"/>
          <p:nvPr>
            <p:ph idx="4" type="subTitle"/>
          </p:nvPr>
        </p:nvSpPr>
        <p:spPr>
          <a:xfrm>
            <a:off x="5402858" y="3954138"/>
            <a:ext cx="23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8025311" y="-58650"/>
            <a:ext cx="730046" cy="527707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 rot="1251466">
            <a:off x="8313274" y="-271421"/>
            <a:ext cx="1123380" cy="1223641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 rot="1641869">
            <a:off x="-325626" y="-456687"/>
            <a:ext cx="2077469" cy="1382435"/>
          </a:xfrm>
          <a:custGeom>
            <a:rect b="b" l="l" r="r" t="t"/>
            <a:pathLst>
              <a:path extrusionOk="0" h="4129" w="5495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-1" y="436160"/>
            <a:ext cx="1046698" cy="419616"/>
          </a:xfrm>
          <a:custGeom>
            <a:rect b="b" l="l" r="r" t="t"/>
            <a:pathLst>
              <a:path extrusionOk="0" h="1614" w="4027">
                <a:moveTo>
                  <a:pt x="2048" y="0"/>
                </a:moveTo>
                <a:cubicBezTo>
                  <a:pt x="1572" y="0"/>
                  <a:pt x="1072" y="121"/>
                  <a:pt x="587" y="348"/>
                </a:cubicBezTo>
                <a:cubicBezTo>
                  <a:pt x="451" y="410"/>
                  <a:pt x="315" y="478"/>
                  <a:pt x="204" y="607"/>
                </a:cubicBezTo>
                <a:cubicBezTo>
                  <a:pt x="87" y="737"/>
                  <a:pt x="1" y="940"/>
                  <a:pt x="13" y="1113"/>
                </a:cubicBezTo>
                <a:cubicBezTo>
                  <a:pt x="38" y="1360"/>
                  <a:pt x="340" y="1501"/>
                  <a:pt x="772" y="1563"/>
                </a:cubicBezTo>
                <a:cubicBezTo>
                  <a:pt x="1010" y="1599"/>
                  <a:pt x="1285" y="1614"/>
                  <a:pt x="1571" y="1614"/>
                </a:cubicBezTo>
                <a:cubicBezTo>
                  <a:pt x="2448" y="1614"/>
                  <a:pt x="3420" y="1479"/>
                  <a:pt x="3694" y="1427"/>
                </a:cubicBezTo>
                <a:cubicBezTo>
                  <a:pt x="3787" y="1409"/>
                  <a:pt x="3898" y="1378"/>
                  <a:pt x="3953" y="1255"/>
                </a:cubicBezTo>
                <a:cubicBezTo>
                  <a:pt x="4027" y="1107"/>
                  <a:pt x="3953" y="953"/>
                  <a:pt x="3879" y="854"/>
                </a:cubicBezTo>
                <a:cubicBezTo>
                  <a:pt x="3848" y="817"/>
                  <a:pt x="3817" y="780"/>
                  <a:pt x="3780" y="743"/>
                </a:cubicBezTo>
                <a:cubicBezTo>
                  <a:pt x="3322" y="234"/>
                  <a:pt x="2708" y="0"/>
                  <a:pt x="2048" y="0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2" type="title"/>
          </p:nvPr>
        </p:nvSpPr>
        <p:spPr>
          <a:xfrm>
            <a:off x="1253925" y="3120050"/>
            <a:ext cx="154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3" name="Google Shape;113;p19"/>
          <p:cNvSpPr txBox="1"/>
          <p:nvPr>
            <p:ph idx="1" type="subTitle"/>
          </p:nvPr>
        </p:nvSpPr>
        <p:spPr>
          <a:xfrm>
            <a:off x="854088" y="3734700"/>
            <a:ext cx="23424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3" type="title"/>
          </p:nvPr>
        </p:nvSpPr>
        <p:spPr>
          <a:xfrm>
            <a:off x="3800623" y="3120050"/>
            <a:ext cx="154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" name="Google Shape;115;p19"/>
          <p:cNvSpPr txBox="1"/>
          <p:nvPr>
            <p:ph idx="4" type="subTitle"/>
          </p:nvPr>
        </p:nvSpPr>
        <p:spPr>
          <a:xfrm>
            <a:off x="3400825" y="3734700"/>
            <a:ext cx="23424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5" type="title"/>
          </p:nvPr>
        </p:nvSpPr>
        <p:spPr>
          <a:xfrm>
            <a:off x="6347349" y="3120050"/>
            <a:ext cx="154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" name="Google Shape;117;p19"/>
          <p:cNvSpPr txBox="1"/>
          <p:nvPr>
            <p:ph idx="6" type="subTitle"/>
          </p:nvPr>
        </p:nvSpPr>
        <p:spPr>
          <a:xfrm>
            <a:off x="5947512" y="3734700"/>
            <a:ext cx="23424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hasCustomPrompt="1" idx="7" type="title"/>
          </p:nvPr>
        </p:nvSpPr>
        <p:spPr>
          <a:xfrm>
            <a:off x="1502000" y="1406925"/>
            <a:ext cx="1046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9"/>
          <p:cNvSpPr txBox="1"/>
          <p:nvPr>
            <p:ph hasCustomPrompt="1" idx="8" type="title"/>
          </p:nvPr>
        </p:nvSpPr>
        <p:spPr>
          <a:xfrm>
            <a:off x="4046975" y="1406925"/>
            <a:ext cx="1046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9"/>
          <p:cNvSpPr txBox="1"/>
          <p:nvPr>
            <p:ph hasCustomPrompt="1" idx="9" type="title"/>
          </p:nvPr>
        </p:nvSpPr>
        <p:spPr>
          <a:xfrm>
            <a:off x="6591950" y="1406925"/>
            <a:ext cx="1046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/>
          <p:nvPr/>
        </p:nvSpPr>
        <p:spPr>
          <a:xfrm rot="5183073">
            <a:off x="-456832" y="-904642"/>
            <a:ext cx="1883043" cy="2175513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7799476" y="-876750"/>
            <a:ext cx="2246512" cy="2392162"/>
          </a:xfrm>
          <a:custGeom>
            <a:rect b="b" l="l" r="r" t="t"/>
            <a:pathLst>
              <a:path extrusionOk="0" h="12553" w="11789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7627796" y="-34091"/>
            <a:ext cx="986218" cy="706818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/>
          <p:nvPr/>
        </p:nvSpPr>
        <p:spPr>
          <a:xfrm rot="9203483">
            <a:off x="637793" y="-117105"/>
            <a:ext cx="2031822" cy="1313001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2" type="title"/>
          </p:nvPr>
        </p:nvSpPr>
        <p:spPr>
          <a:xfrm>
            <a:off x="937700" y="159250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1" type="subTitle"/>
          </p:nvPr>
        </p:nvSpPr>
        <p:spPr>
          <a:xfrm>
            <a:off x="1001000" y="2338100"/>
            <a:ext cx="2048700" cy="1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3" type="title"/>
          </p:nvPr>
        </p:nvSpPr>
        <p:spPr>
          <a:xfrm>
            <a:off x="3484419" y="159250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4" type="subTitle"/>
          </p:nvPr>
        </p:nvSpPr>
        <p:spPr>
          <a:xfrm>
            <a:off x="3547725" y="2338100"/>
            <a:ext cx="2048700" cy="1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5" type="title"/>
          </p:nvPr>
        </p:nvSpPr>
        <p:spPr>
          <a:xfrm>
            <a:off x="6031146" y="159250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6" type="subTitle"/>
          </p:nvPr>
        </p:nvSpPr>
        <p:spPr>
          <a:xfrm>
            <a:off x="6094450" y="2338100"/>
            <a:ext cx="2048700" cy="1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hasCustomPrompt="1" idx="7" type="title"/>
          </p:nvPr>
        </p:nvSpPr>
        <p:spPr>
          <a:xfrm>
            <a:off x="1502000" y="3769125"/>
            <a:ext cx="1046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0"/>
          <p:cNvSpPr txBox="1"/>
          <p:nvPr>
            <p:ph hasCustomPrompt="1" idx="8" type="title"/>
          </p:nvPr>
        </p:nvSpPr>
        <p:spPr>
          <a:xfrm>
            <a:off x="4046975" y="3769125"/>
            <a:ext cx="1046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20"/>
          <p:cNvSpPr txBox="1"/>
          <p:nvPr>
            <p:ph hasCustomPrompt="1" idx="9" type="title"/>
          </p:nvPr>
        </p:nvSpPr>
        <p:spPr>
          <a:xfrm>
            <a:off x="6591950" y="3769125"/>
            <a:ext cx="1046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5177097">
            <a:off x="1159112" y="3515517"/>
            <a:ext cx="1863796" cy="2431239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2947101" y="4645725"/>
            <a:ext cx="983458" cy="704826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609275" y="2303250"/>
            <a:ext cx="4073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1937975" y="1337825"/>
            <a:ext cx="1416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719975" y="3055975"/>
            <a:ext cx="3852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 rot="1251466">
            <a:off x="113199" y="-470283"/>
            <a:ext cx="1123380" cy="1223641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/>
          <p:nvPr/>
        </p:nvSpPr>
        <p:spPr>
          <a:xfrm rot="7548457">
            <a:off x="-938872" y="-151811"/>
            <a:ext cx="2077464" cy="1382439"/>
          </a:xfrm>
          <a:custGeom>
            <a:rect b="b" l="l" r="r" t="t"/>
            <a:pathLst>
              <a:path extrusionOk="0" h="4129" w="5495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/>
          <p:nvPr/>
        </p:nvSpPr>
        <p:spPr>
          <a:xfrm rot="175045">
            <a:off x="8545939" y="102189"/>
            <a:ext cx="2031826" cy="1312997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8049496" y="51322"/>
            <a:ext cx="986218" cy="706818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2" type="title"/>
          </p:nvPr>
        </p:nvSpPr>
        <p:spPr>
          <a:xfrm>
            <a:off x="1533100" y="1261628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1" type="subTitle"/>
          </p:nvPr>
        </p:nvSpPr>
        <p:spPr>
          <a:xfrm>
            <a:off x="716550" y="1821475"/>
            <a:ext cx="3744600" cy="9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3" type="title"/>
          </p:nvPr>
        </p:nvSpPr>
        <p:spPr>
          <a:xfrm>
            <a:off x="5566050" y="1261628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" name="Google Shape;145;p21"/>
          <p:cNvSpPr txBox="1"/>
          <p:nvPr>
            <p:ph idx="4" type="subTitle"/>
          </p:nvPr>
        </p:nvSpPr>
        <p:spPr>
          <a:xfrm>
            <a:off x="4682850" y="1821475"/>
            <a:ext cx="3744600" cy="9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5" type="title"/>
          </p:nvPr>
        </p:nvSpPr>
        <p:spPr>
          <a:xfrm>
            <a:off x="1533100" y="3145153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7" name="Google Shape;147;p21"/>
          <p:cNvSpPr txBox="1"/>
          <p:nvPr>
            <p:ph idx="6" type="subTitle"/>
          </p:nvPr>
        </p:nvSpPr>
        <p:spPr>
          <a:xfrm>
            <a:off x="716550" y="3705000"/>
            <a:ext cx="3744600" cy="9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21"/>
          <p:cNvSpPr txBox="1"/>
          <p:nvPr>
            <p:ph idx="7" type="title"/>
          </p:nvPr>
        </p:nvSpPr>
        <p:spPr>
          <a:xfrm>
            <a:off x="5566050" y="3145153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9" name="Google Shape;149;p21"/>
          <p:cNvSpPr txBox="1"/>
          <p:nvPr>
            <p:ph idx="8" type="subTitle"/>
          </p:nvPr>
        </p:nvSpPr>
        <p:spPr>
          <a:xfrm>
            <a:off x="4682850" y="3705000"/>
            <a:ext cx="3744600" cy="9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-499051" y="-266711"/>
            <a:ext cx="1797729" cy="1464667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/>
          <p:nvPr/>
        </p:nvSpPr>
        <p:spPr>
          <a:xfrm rot="9203483">
            <a:off x="7624368" y="-390030"/>
            <a:ext cx="2031822" cy="1313001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8430896" y="345547"/>
            <a:ext cx="986218" cy="706818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/>
          <p:nvPr/>
        </p:nvSpPr>
        <p:spPr>
          <a:xfrm rot="1251466">
            <a:off x="532399" y="-488421"/>
            <a:ext cx="1123380" cy="1223641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2" type="title"/>
          </p:nvPr>
        </p:nvSpPr>
        <p:spPr>
          <a:xfrm>
            <a:off x="932150" y="1489075"/>
            <a:ext cx="191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1" type="subTitle"/>
          </p:nvPr>
        </p:nvSpPr>
        <p:spPr>
          <a:xfrm>
            <a:off x="3128975" y="1489075"/>
            <a:ext cx="3782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3" type="title"/>
          </p:nvPr>
        </p:nvSpPr>
        <p:spPr>
          <a:xfrm>
            <a:off x="932150" y="2307900"/>
            <a:ext cx="191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9" name="Google Shape;159;p22"/>
          <p:cNvSpPr txBox="1"/>
          <p:nvPr>
            <p:ph idx="4" type="subTitle"/>
          </p:nvPr>
        </p:nvSpPr>
        <p:spPr>
          <a:xfrm>
            <a:off x="3128975" y="2307900"/>
            <a:ext cx="3782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2"/>
          <p:cNvSpPr txBox="1"/>
          <p:nvPr>
            <p:ph idx="5" type="title"/>
          </p:nvPr>
        </p:nvSpPr>
        <p:spPr>
          <a:xfrm>
            <a:off x="932150" y="3126725"/>
            <a:ext cx="191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1" name="Google Shape;161;p22"/>
          <p:cNvSpPr txBox="1"/>
          <p:nvPr>
            <p:ph idx="6" type="subTitle"/>
          </p:nvPr>
        </p:nvSpPr>
        <p:spPr>
          <a:xfrm>
            <a:off x="3128975" y="3126725"/>
            <a:ext cx="3782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idx="7" type="title"/>
          </p:nvPr>
        </p:nvSpPr>
        <p:spPr>
          <a:xfrm>
            <a:off x="932150" y="3945550"/>
            <a:ext cx="191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3" name="Google Shape;163;p22"/>
          <p:cNvSpPr txBox="1"/>
          <p:nvPr>
            <p:ph idx="8" type="subTitle"/>
          </p:nvPr>
        </p:nvSpPr>
        <p:spPr>
          <a:xfrm>
            <a:off x="3128975" y="3945550"/>
            <a:ext cx="3782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 rot="1251466">
            <a:off x="565874" y="-378358"/>
            <a:ext cx="1123380" cy="1223641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/>
          <p:nvPr/>
        </p:nvSpPr>
        <p:spPr>
          <a:xfrm rot="2700000">
            <a:off x="-778151" y="-151822"/>
            <a:ext cx="2077469" cy="1382437"/>
          </a:xfrm>
          <a:custGeom>
            <a:rect b="b" l="l" r="r" t="t"/>
            <a:pathLst>
              <a:path extrusionOk="0" h="4129" w="5495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 rot="9203483">
            <a:off x="7420793" y="-298380"/>
            <a:ext cx="2031822" cy="1313001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8220946" y="405272"/>
            <a:ext cx="986218" cy="706818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2" type="title"/>
          </p:nvPr>
        </p:nvSpPr>
        <p:spPr>
          <a:xfrm>
            <a:off x="1101175" y="16944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1" name="Google Shape;171;p23"/>
          <p:cNvSpPr txBox="1"/>
          <p:nvPr>
            <p:ph idx="1" type="subTitle"/>
          </p:nvPr>
        </p:nvSpPr>
        <p:spPr>
          <a:xfrm>
            <a:off x="1101175" y="22669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3" type="title"/>
          </p:nvPr>
        </p:nvSpPr>
        <p:spPr>
          <a:xfrm>
            <a:off x="3578951" y="16944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3" name="Google Shape;173;p23"/>
          <p:cNvSpPr txBox="1"/>
          <p:nvPr>
            <p:ph idx="4" type="subTitle"/>
          </p:nvPr>
        </p:nvSpPr>
        <p:spPr>
          <a:xfrm>
            <a:off x="3578950" y="22669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3"/>
          <p:cNvSpPr txBox="1"/>
          <p:nvPr>
            <p:ph idx="5" type="title"/>
          </p:nvPr>
        </p:nvSpPr>
        <p:spPr>
          <a:xfrm>
            <a:off x="1101175" y="32802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5" name="Google Shape;175;p23"/>
          <p:cNvSpPr txBox="1"/>
          <p:nvPr>
            <p:ph idx="6" type="subTitle"/>
          </p:nvPr>
        </p:nvSpPr>
        <p:spPr>
          <a:xfrm>
            <a:off x="1101175" y="3854346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3"/>
          <p:cNvSpPr txBox="1"/>
          <p:nvPr>
            <p:ph idx="7" type="title"/>
          </p:nvPr>
        </p:nvSpPr>
        <p:spPr>
          <a:xfrm>
            <a:off x="3578948" y="32802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7" name="Google Shape;177;p23"/>
          <p:cNvSpPr txBox="1"/>
          <p:nvPr>
            <p:ph idx="8" type="subTitle"/>
          </p:nvPr>
        </p:nvSpPr>
        <p:spPr>
          <a:xfrm>
            <a:off x="3578997" y="3854346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3"/>
          <p:cNvSpPr txBox="1"/>
          <p:nvPr>
            <p:ph idx="9" type="title"/>
          </p:nvPr>
        </p:nvSpPr>
        <p:spPr>
          <a:xfrm>
            <a:off x="6056727" y="16944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9" name="Google Shape;179;p23"/>
          <p:cNvSpPr txBox="1"/>
          <p:nvPr>
            <p:ph idx="13" type="subTitle"/>
          </p:nvPr>
        </p:nvSpPr>
        <p:spPr>
          <a:xfrm>
            <a:off x="6056725" y="2266950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3"/>
          <p:cNvSpPr txBox="1"/>
          <p:nvPr>
            <p:ph idx="14" type="title"/>
          </p:nvPr>
        </p:nvSpPr>
        <p:spPr>
          <a:xfrm>
            <a:off x="6056727" y="32802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1" name="Google Shape;181;p23"/>
          <p:cNvSpPr txBox="1"/>
          <p:nvPr>
            <p:ph idx="15" type="subTitle"/>
          </p:nvPr>
        </p:nvSpPr>
        <p:spPr>
          <a:xfrm>
            <a:off x="6056825" y="3854346"/>
            <a:ext cx="1986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7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-320638" y="-238193"/>
            <a:ext cx="1301302" cy="940633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>
            <a:off x="7346274" y="-572749"/>
            <a:ext cx="1797729" cy="1464667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 rot="2699961">
            <a:off x="-591592" y="285835"/>
            <a:ext cx="1650319" cy="1227726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8271337" y="213357"/>
            <a:ext cx="1301302" cy="940633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8" name="Google Shape;188;p24"/>
          <p:cNvSpPr txBox="1"/>
          <p:nvPr>
            <p:ph idx="2" type="title"/>
          </p:nvPr>
        </p:nvSpPr>
        <p:spPr>
          <a:xfrm>
            <a:off x="872575" y="2034837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4"/>
          <p:cNvSpPr txBox="1"/>
          <p:nvPr>
            <p:ph idx="1" type="subTitle"/>
          </p:nvPr>
        </p:nvSpPr>
        <p:spPr>
          <a:xfrm>
            <a:off x="872575" y="14511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4"/>
          <p:cNvSpPr txBox="1"/>
          <p:nvPr>
            <p:ph idx="3" type="title"/>
          </p:nvPr>
        </p:nvSpPr>
        <p:spPr>
          <a:xfrm>
            <a:off x="872575" y="3443364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1" name="Google Shape;191;p24"/>
          <p:cNvSpPr txBox="1"/>
          <p:nvPr>
            <p:ph idx="4" type="subTitle"/>
          </p:nvPr>
        </p:nvSpPr>
        <p:spPr>
          <a:xfrm>
            <a:off x="872575" y="4031223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4"/>
          <p:cNvSpPr txBox="1"/>
          <p:nvPr>
            <p:ph idx="5" type="title"/>
          </p:nvPr>
        </p:nvSpPr>
        <p:spPr>
          <a:xfrm>
            <a:off x="3578948" y="3443364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4"/>
          <p:cNvSpPr txBox="1"/>
          <p:nvPr>
            <p:ph idx="6" type="subTitle"/>
          </p:nvPr>
        </p:nvSpPr>
        <p:spPr>
          <a:xfrm>
            <a:off x="3578997" y="402710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4"/>
          <p:cNvSpPr txBox="1"/>
          <p:nvPr>
            <p:ph idx="7" type="title"/>
          </p:nvPr>
        </p:nvSpPr>
        <p:spPr>
          <a:xfrm>
            <a:off x="6285326" y="3443364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5" name="Google Shape;195;p24"/>
          <p:cNvSpPr txBox="1"/>
          <p:nvPr>
            <p:ph idx="8" type="subTitle"/>
          </p:nvPr>
        </p:nvSpPr>
        <p:spPr>
          <a:xfrm>
            <a:off x="6285326" y="402710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4"/>
          <p:cNvSpPr txBox="1"/>
          <p:nvPr>
            <p:ph idx="9" type="title"/>
          </p:nvPr>
        </p:nvSpPr>
        <p:spPr>
          <a:xfrm>
            <a:off x="3578950" y="2034837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7" name="Google Shape;197;p24"/>
          <p:cNvSpPr txBox="1"/>
          <p:nvPr>
            <p:ph idx="13" type="subTitle"/>
          </p:nvPr>
        </p:nvSpPr>
        <p:spPr>
          <a:xfrm>
            <a:off x="3578950" y="14511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4"/>
          <p:cNvSpPr txBox="1"/>
          <p:nvPr>
            <p:ph idx="14" type="title"/>
          </p:nvPr>
        </p:nvSpPr>
        <p:spPr>
          <a:xfrm>
            <a:off x="6285325" y="2034837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4"/>
          <p:cNvSpPr txBox="1"/>
          <p:nvPr>
            <p:ph idx="15" type="subTitle"/>
          </p:nvPr>
        </p:nvSpPr>
        <p:spPr>
          <a:xfrm>
            <a:off x="6285325" y="1451150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 rot="3044019">
            <a:off x="7452663" y="3953917"/>
            <a:ext cx="1863795" cy="2431239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 rot="-2700000">
            <a:off x="8294930" y="3946528"/>
            <a:ext cx="983446" cy="704832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720000" y="3484800"/>
            <a:ext cx="302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4" name="Google Shape;204;p25"/>
          <p:cNvSpPr txBox="1"/>
          <p:nvPr>
            <p:ph type="title"/>
          </p:nvPr>
        </p:nvSpPr>
        <p:spPr>
          <a:xfrm>
            <a:off x="713100" y="864450"/>
            <a:ext cx="38589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05" name="Google Shape;205;p25"/>
          <p:cNvSpPr txBox="1"/>
          <p:nvPr>
            <p:ph idx="1" type="subTitle"/>
          </p:nvPr>
        </p:nvSpPr>
        <p:spPr>
          <a:xfrm>
            <a:off x="720000" y="1871050"/>
            <a:ext cx="3434700" cy="14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/>
          <p:nvPr/>
        </p:nvSpPr>
        <p:spPr>
          <a:xfrm>
            <a:off x="7890879" y="385776"/>
            <a:ext cx="1080041" cy="879952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09" name="Google Shape;209;p26"/>
          <p:cNvSpPr/>
          <p:nvPr/>
        </p:nvSpPr>
        <p:spPr>
          <a:xfrm rot="-5825018">
            <a:off x="-467388" y="-279712"/>
            <a:ext cx="1410778" cy="1030346"/>
          </a:xfrm>
          <a:custGeom>
            <a:rect b="b" l="l" r="r" t="t"/>
            <a:pathLst>
              <a:path extrusionOk="0" h="7136" w="14669">
                <a:moveTo>
                  <a:pt x="4516" y="1"/>
                </a:moveTo>
                <a:cubicBezTo>
                  <a:pt x="4061" y="1"/>
                  <a:pt x="3606" y="15"/>
                  <a:pt x="3151" y="42"/>
                </a:cubicBezTo>
                <a:cubicBezTo>
                  <a:pt x="2196" y="98"/>
                  <a:pt x="1129" y="283"/>
                  <a:pt x="593" y="1053"/>
                </a:cubicBezTo>
                <a:cubicBezTo>
                  <a:pt x="1" y="1898"/>
                  <a:pt x="321" y="3069"/>
                  <a:pt x="858" y="3945"/>
                </a:cubicBezTo>
                <a:cubicBezTo>
                  <a:pt x="2258" y="6250"/>
                  <a:pt x="4367" y="7136"/>
                  <a:pt x="6807" y="7136"/>
                </a:cubicBezTo>
                <a:cubicBezTo>
                  <a:pt x="7310" y="7136"/>
                  <a:pt x="7827" y="7098"/>
                  <a:pt x="8355" y="7028"/>
                </a:cubicBezTo>
                <a:cubicBezTo>
                  <a:pt x="8965" y="6941"/>
                  <a:pt x="9557" y="6806"/>
                  <a:pt x="10112" y="6602"/>
                </a:cubicBezTo>
                <a:cubicBezTo>
                  <a:pt x="12147" y="5844"/>
                  <a:pt x="14668" y="2132"/>
                  <a:pt x="11580" y="1121"/>
                </a:cubicBezTo>
                <a:cubicBezTo>
                  <a:pt x="9305" y="380"/>
                  <a:pt x="6910" y="1"/>
                  <a:pt x="4516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 rot="626153">
            <a:off x="102372" y="291011"/>
            <a:ext cx="694098" cy="1069480"/>
          </a:xfrm>
          <a:custGeom>
            <a:rect b="b" l="l" r="r" t="t"/>
            <a:pathLst>
              <a:path extrusionOk="0" h="4129" w="5495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/>
          <p:nvPr/>
        </p:nvSpPr>
        <p:spPr>
          <a:xfrm rot="3932015">
            <a:off x="8065501" y="394156"/>
            <a:ext cx="1552155" cy="526974"/>
          </a:xfrm>
          <a:custGeom>
            <a:rect b="b" l="l" r="r" t="t"/>
            <a:pathLst>
              <a:path extrusionOk="0" h="1237" w="3490">
                <a:moveTo>
                  <a:pt x="1199" y="0"/>
                </a:moveTo>
                <a:cubicBezTo>
                  <a:pt x="1035" y="0"/>
                  <a:pt x="872" y="18"/>
                  <a:pt x="722" y="62"/>
                </a:cubicBezTo>
                <a:cubicBezTo>
                  <a:pt x="506" y="124"/>
                  <a:pt x="62" y="296"/>
                  <a:pt x="37" y="561"/>
                </a:cubicBezTo>
                <a:cubicBezTo>
                  <a:pt x="0" y="944"/>
                  <a:pt x="679" y="1116"/>
                  <a:pt x="950" y="1166"/>
                </a:cubicBezTo>
                <a:cubicBezTo>
                  <a:pt x="1187" y="1208"/>
                  <a:pt x="1453" y="1236"/>
                  <a:pt x="1714" y="1236"/>
                </a:cubicBezTo>
                <a:cubicBezTo>
                  <a:pt x="1908" y="1236"/>
                  <a:pt x="2100" y="1221"/>
                  <a:pt x="2275" y="1184"/>
                </a:cubicBezTo>
                <a:cubicBezTo>
                  <a:pt x="2596" y="1122"/>
                  <a:pt x="3003" y="962"/>
                  <a:pt x="3219" y="709"/>
                </a:cubicBezTo>
                <a:cubicBezTo>
                  <a:pt x="3490" y="395"/>
                  <a:pt x="3243" y="179"/>
                  <a:pt x="2904" y="124"/>
                </a:cubicBezTo>
                <a:cubicBezTo>
                  <a:pt x="2605" y="73"/>
                  <a:pt x="2309" y="36"/>
                  <a:pt x="2022" y="36"/>
                </a:cubicBezTo>
                <a:cubicBezTo>
                  <a:pt x="1924" y="36"/>
                  <a:pt x="1828" y="40"/>
                  <a:pt x="1733" y="50"/>
                </a:cubicBezTo>
                <a:cubicBezTo>
                  <a:pt x="1560" y="21"/>
                  <a:pt x="1378" y="0"/>
                  <a:pt x="1199" y="0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/>
          <p:nvPr/>
        </p:nvSpPr>
        <p:spPr>
          <a:xfrm>
            <a:off x="356550" y="-226479"/>
            <a:ext cx="881636" cy="637297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15" name="Google Shape;215;p27"/>
          <p:cNvSpPr/>
          <p:nvPr/>
        </p:nvSpPr>
        <p:spPr>
          <a:xfrm rot="-5825018">
            <a:off x="7953947" y="1074792"/>
            <a:ext cx="1410778" cy="594452"/>
          </a:xfrm>
          <a:custGeom>
            <a:rect b="b" l="l" r="r" t="t"/>
            <a:pathLst>
              <a:path extrusionOk="0" h="7136" w="14669">
                <a:moveTo>
                  <a:pt x="4516" y="1"/>
                </a:moveTo>
                <a:cubicBezTo>
                  <a:pt x="4061" y="1"/>
                  <a:pt x="3606" y="15"/>
                  <a:pt x="3151" y="42"/>
                </a:cubicBezTo>
                <a:cubicBezTo>
                  <a:pt x="2196" y="98"/>
                  <a:pt x="1129" y="283"/>
                  <a:pt x="593" y="1053"/>
                </a:cubicBezTo>
                <a:cubicBezTo>
                  <a:pt x="1" y="1898"/>
                  <a:pt x="321" y="3069"/>
                  <a:pt x="858" y="3945"/>
                </a:cubicBezTo>
                <a:cubicBezTo>
                  <a:pt x="2258" y="6250"/>
                  <a:pt x="4367" y="7136"/>
                  <a:pt x="6807" y="7136"/>
                </a:cubicBezTo>
                <a:cubicBezTo>
                  <a:pt x="7310" y="7136"/>
                  <a:pt x="7827" y="7098"/>
                  <a:pt x="8355" y="7028"/>
                </a:cubicBezTo>
                <a:cubicBezTo>
                  <a:pt x="8965" y="6941"/>
                  <a:pt x="9557" y="6806"/>
                  <a:pt x="10112" y="6602"/>
                </a:cubicBezTo>
                <a:cubicBezTo>
                  <a:pt x="12147" y="5844"/>
                  <a:pt x="14668" y="2132"/>
                  <a:pt x="11580" y="1121"/>
                </a:cubicBezTo>
                <a:cubicBezTo>
                  <a:pt x="9305" y="380"/>
                  <a:pt x="6910" y="1"/>
                  <a:pt x="4516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7"/>
          <p:cNvSpPr/>
          <p:nvPr/>
        </p:nvSpPr>
        <p:spPr>
          <a:xfrm rot="-1528076">
            <a:off x="8462776" y="468871"/>
            <a:ext cx="803121" cy="832040"/>
          </a:xfrm>
          <a:custGeom>
            <a:rect b="b" l="l" r="r" t="t"/>
            <a:pathLst>
              <a:path extrusionOk="0" h="4129" w="5495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7"/>
          <p:cNvSpPr/>
          <p:nvPr/>
        </p:nvSpPr>
        <p:spPr>
          <a:xfrm rot="4438969">
            <a:off x="-196043" y="135564"/>
            <a:ext cx="1357937" cy="1282640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 rot="-917216">
            <a:off x="5863399" y="-473395"/>
            <a:ext cx="2031822" cy="1313005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A5A1C9">
              <a:alpha val="70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8"/>
          <p:cNvSpPr/>
          <p:nvPr/>
        </p:nvSpPr>
        <p:spPr>
          <a:xfrm rot="5183073">
            <a:off x="-456832" y="-904642"/>
            <a:ext cx="1883043" cy="2175513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"/>
          <p:cNvSpPr/>
          <p:nvPr/>
        </p:nvSpPr>
        <p:spPr>
          <a:xfrm rot="5400000">
            <a:off x="6788101" y="-502600"/>
            <a:ext cx="2246512" cy="2392162"/>
          </a:xfrm>
          <a:custGeom>
            <a:rect b="b" l="l" r="r" t="t"/>
            <a:pathLst>
              <a:path extrusionOk="0" h="12553" w="11789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8032346" y="1581409"/>
            <a:ext cx="986218" cy="706818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/>
          <p:nvPr/>
        </p:nvSpPr>
        <p:spPr>
          <a:xfrm rot="9203483">
            <a:off x="637793" y="-117105"/>
            <a:ext cx="2031822" cy="1313001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-69764" y="1028830"/>
            <a:ext cx="736262" cy="469053"/>
          </a:xfrm>
          <a:custGeom>
            <a:rect b="b" l="l" r="r" t="t"/>
            <a:pathLst>
              <a:path extrusionOk="0" h="4006" w="6288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9"/>
          <p:cNvSpPr/>
          <p:nvPr/>
        </p:nvSpPr>
        <p:spPr>
          <a:xfrm rot="7625110">
            <a:off x="-689675" y="-800128"/>
            <a:ext cx="1868926" cy="2035728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7796601" y="591228"/>
            <a:ext cx="648912" cy="469060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8131676" y="-370325"/>
            <a:ext cx="2246512" cy="2392162"/>
          </a:xfrm>
          <a:custGeom>
            <a:rect b="b" l="l" r="r" t="t"/>
            <a:pathLst>
              <a:path extrusionOk="0" h="12553" w="11789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 rot="4322199">
            <a:off x="1668608" y="4271875"/>
            <a:ext cx="2246500" cy="2392156"/>
          </a:xfrm>
          <a:custGeom>
            <a:rect b="b" l="l" r="r" t="t"/>
            <a:pathLst>
              <a:path extrusionOk="0" h="12553" w="11789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2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/>
          <p:nvPr/>
        </p:nvSpPr>
        <p:spPr>
          <a:xfrm>
            <a:off x="51750" y="78321"/>
            <a:ext cx="881636" cy="637297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575996" y="-152478"/>
            <a:ext cx="986218" cy="706818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080412" y="-152468"/>
            <a:ext cx="1301302" cy="940633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0"/>
          <p:cNvSpPr/>
          <p:nvPr/>
        </p:nvSpPr>
        <p:spPr>
          <a:xfrm rot="3549485">
            <a:off x="-1009205" y="-49026"/>
            <a:ext cx="2477700" cy="1843270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6568669" y="-344525"/>
            <a:ext cx="3408892" cy="1030349"/>
          </a:xfrm>
          <a:custGeom>
            <a:rect b="b" l="l" r="r" t="t"/>
            <a:pathLst>
              <a:path extrusionOk="0" h="7136" w="14669">
                <a:moveTo>
                  <a:pt x="4516" y="1"/>
                </a:moveTo>
                <a:cubicBezTo>
                  <a:pt x="4061" y="1"/>
                  <a:pt x="3606" y="15"/>
                  <a:pt x="3151" y="42"/>
                </a:cubicBezTo>
                <a:cubicBezTo>
                  <a:pt x="2196" y="98"/>
                  <a:pt x="1129" y="283"/>
                  <a:pt x="593" y="1053"/>
                </a:cubicBezTo>
                <a:cubicBezTo>
                  <a:pt x="1" y="1898"/>
                  <a:pt x="321" y="3069"/>
                  <a:pt x="858" y="3945"/>
                </a:cubicBezTo>
                <a:cubicBezTo>
                  <a:pt x="2258" y="6250"/>
                  <a:pt x="4367" y="7136"/>
                  <a:pt x="6807" y="7136"/>
                </a:cubicBezTo>
                <a:cubicBezTo>
                  <a:pt x="7310" y="7136"/>
                  <a:pt x="7827" y="7098"/>
                  <a:pt x="8355" y="7028"/>
                </a:cubicBezTo>
                <a:cubicBezTo>
                  <a:pt x="8965" y="6941"/>
                  <a:pt x="9557" y="6806"/>
                  <a:pt x="10112" y="6602"/>
                </a:cubicBezTo>
                <a:cubicBezTo>
                  <a:pt x="12147" y="5844"/>
                  <a:pt x="14668" y="2132"/>
                  <a:pt x="11580" y="1121"/>
                </a:cubicBezTo>
                <a:cubicBezTo>
                  <a:pt x="9305" y="380"/>
                  <a:pt x="6910" y="1"/>
                  <a:pt x="45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 rot="3932015">
            <a:off x="7940276" y="394156"/>
            <a:ext cx="1552155" cy="526974"/>
          </a:xfrm>
          <a:custGeom>
            <a:rect b="b" l="l" r="r" t="t"/>
            <a:pathLst>
              <a:path extrusionOk="0" h="1237" w="3490">
                <a:moveTo>
                  <a:pt x="1199" y="0"/>
                </a:moveTo>
                <a:cubicBezTo>
                  <a:pt x="1035" y="0"/>
                  <a:pt x="872" y="18"/>
                  <a:pt x="722" y="62"/>
                </a:cubicBezTo>
                <a:cubicBezTo>
                  <a:pt x="506" y="124"/>
                  <a:pt x="62" y="296"/>
                  <a:pt x="37" y="561"/>
                </a:cubicBezTo>
                <a:cubicBezTo>
                  <a:pt x="0" y="944"/>
                  <a:pt x="679" y="1116"/>
                  <a:pt x="950" y="1166"/>
                </a:cubicBezTo>
                <a:cubicBezTo>
                  <a:pt x="1187" y="1208"/>
                  <a:pt x="1453" y="1236"/>
                  <a:pt x="1714" y="1236"/>
                </a:cubicBezTo>
                <a:cubicBezTo>
                  <a:pt x="1908" y="1236"/>
                  <a:pt x="2100" y="1221"/>
                  <a:pt x="2275" y="1184"/>
                </a:cubicBezTo>
                <a:cubicBezTo>
                  <a:pt x="2596" y="1122"/>
                  <a:pt x="3003" y="962"/>
                  <a:pt x="3219" y="709"/>
                </a:cubicBezTo>
                <a:cubicBezTo>
                  <a:pt x="3490" y="395"/>
                  <a:pt x="3243" y="179"/>
                  <a:pt x="2904" y="124"/>
                </a:cubicBezTo>
                <a:cubicBezTo>
                  <a:pt x="2605" y="73"/>
                  <a:pt x="2309" y="36"/>
                  <a:pt x="2022" y="36"/>
                </a:cubicBezTo>
                <a:cubicBezTo>
                  <a:pt x="1924" y="36"/>
                  <a:pt x="1828" y="40"/>
                  <a:pt x="1733" y="50"/>
                </a:cubicBezTo>
                <a:cubicBezTo>
                  <a:pt x="1560" y="21"/>
                  <a:pt x="1378" y="0"/>
                  <a:pt x="1199" y="0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3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/>
          <p:nvPr/>
        </p:nvSpPr>
        <p:spPr>
          <a:xfrm>
            <a:off x="7799476" y="-876750"/>
            <a:ext cx="2246512" cy="2392162"/>
          </a:xfrm>
          <a:custGeom>
            <a:rect b="b" l="l" r="r" t="t"/>
            <a:pathLst>
              <a:path extrusionOk="0" h="12553" w="11789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1"/>
          <p:cNvSpPr/>
          <p:nvPr/>
        </p:nvSpPr>
        <p:spPr>
          <a:xfrm>
            <a:off x="7627796" y="-34091"/>
            <a:ext cx="986218" cy="706818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-1953874" y="-1363525"/>
            <a:ext cx="4463646" cy="3636677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1"/>
          <p:cNvSpPr/>
          <p:nvPr/>
        </p:nvSpPr>
        <p:spPr>
          <a:xfrm rot="10448147">
            <a:off x="-60240" y="972602"/>
            <a:ext cx="1029231" cy="2392159"/>
          </a:xfrm>
          <a:custGeom>
            <a:rect b="b" l="l" r="r" t="t"/>
            <a:pathLst>
              <a:path extrusionOk="0" h="12553" w="11789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51750" y="78321"/>
            <a:ext cx="881636" cy="637297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7575996" y="-152478"/>
            <a:ext cx="986218" cy="706818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8080412" y="-152468"/>
            <a:ext cx="1301302" cy="940633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 rot="3549485">
            <a:off x="-1009205" y="-49026"/>
            <a:ext cx="2477700" cy="1843270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1700700" y="2702750"/>
            <a:ext cx="1943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3" type="title"/>
          </p:nvPr>
        </p:nvSpPr>
        <p:spPr>
          <a:xfrm>
            <a:off x="5499550" y="2702750"/>
            <a:ext cx="1943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5100100" y="3317400"/>
            <a:ext cx="2742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subTitle"/>
          </p:nvPr>
        </p:nvSpPr>
        <p:spPr>
          <a:xfrm>
            <a:off x="1301300" y="3317400"/>
            <a:ext cx="2742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 rot="4256764">
            <a:off x="8485780" y="375284"/>
            <a:ext cx="789190" cy="460312"/>
          </a:xfrm>
          <a:custGeom>
            <a:rect b="b" l="l" r="r" t="t"/>
            <a:pathLst>
              <a:path extrusionOk="0" h="1614" w="4027">
                <a:moveTo>
                  <a:pt x="2048" y="0"/>
                </a:moveTo>
                <a:cubicBezTo>
                  <a:pt x="1572" y="0"/>
                  <a:pt x="1072" y="121"/>
                  <a:pt x="587" y="348"/>
                </a:cubicBezTo>
                <a:cubicBezTo>
                  <a:pt x="451" y="410"/>
                  <a:pt x="315" y="478"/>
                  <a:pt x="204" y="607"/>
                </a:cubicBezTo>
                <a:cubicBezTo>
                  <a:pt x="87" y="737"/>
                  <a:pt x="1" y="940"/>
                  <a:pt x="13" y="1113"/>
                </a:cubicBezTo>
                <a:cubicBezTo>
                  <a:pt x="38" y="1360"/>
                  <a:pt x="340" y="1501"/>
                  <a:pt x="772" y="1563"/>
                </a:cubicBezTo>
                <a:cubicBezTo>
                  <a:pt x="1010" y="1599"/>
                  <a:pt x="1285" y="1614"/>
                  <a:pt x="1571" y="1614"/>
                </a:cubicBezTo>
                <a:cubicBezTo>
                  <a:pt x="2448" y="1614"/>
                  <a:pt x="3420" y="1479"/>
                  <a:pt x="3694" y="1427"/>
                </a:cubicBezTo>
                <a:cubicBezTo>
                  <a:pt x="3787" y="1409"/>
                  <a:pt x="3898" y="1378"/>
                  <a:pt x="3953" y="1255"/>
                </a:cubicBezTo>
                <a:cubicBezTo>
                  <a:pt x="4027" y="1107"/>
                  <a:pt x="3953" y="953"/>
                  <a:pt x="3879" y="854"/>
                </a:cubicBezTo>
                <a:cubicBezTo>
                  <a:pt x="3848" y="817"/>
                  <a:pt x="3817" y="780"/>
                  <a:pt x="3780" y="743"/>
                </a:cubicBezTo>
                <a:cubicBezTo>
                  <a:pt x="3322" y="234"/>
                  <a:pt x="2708" y="0"/>
                  <a:pt x="2048" y="0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/>
          <p:nvPr/>
        </p:nvSpPr>
        <p:spPr>
          <a:xfrm rot="-7035663">
            <a:off x="34423" y="-427231"/>
            <a:ext cx="1123381" cy="1223639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-205029" y="346734"/>
            <a:ext cx="986218" cy="706818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8430897" y="-101754"/>
            <a:ext cx="898964" cy="572698"/>
          </a:xfrm>
          <a:custGeom>
            <a:rect b="b" l="l" r="r" t="t"/>
            <a:pathLst>
              <a:path extrusionOk="0" h="4006" w="6288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7"/>
          <p:cNvGrpSpPr/>
          <p:nvPr/>
        </p:nvGrpSpPr>
        <p:grpSpPr>
          <a:xfrm>
            <a:off x="1422603" y="4459855"/>
            <a:ext cx="2609277" cy="1163242"/>
            <a:chOff x="7468003" y="2690080"/>
            <a:chExt cx="2609277" cy="1163242"/>
          </a:xfrm>
        </p:grpSpPr>
        <p:sp>
          <p:nvSpPr>
            <p:cNvPr id="41" name="Google Shape;41;p7"/>
            <p:cNvSpPr/>
            <p:nvPr/>
          </p:nvSpPr>
          <p:spPr>
            <a:xfrm>
              <a:off x="7468003" y="2785573"/>
              <a:ext cx="1676004" cy="1067749"/>
            </a:xfrm>
            <a:custGeom>
              <a:rect b="b" l="l" r="r" t="t"/>
              <a:pathLst>
                <a:path extrusionOk="0" h="4006" w="6288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8724006" y="2690080"/>
              <a:ext cx="1353273" cy="542502"/>
            </a:xfrm>
            <a:custGeom>
              <a:rect b="b" l="l" r="r" t="t"/>
              <a:pathLst>
                <a:path extrusionOk="0" h="1614" w="4027">
                  <a:moveTo>
                    <a:pt x="2048" y="0"/>
                  </a:moveTo>
                  <a:cubicBezTo>
                    <a:pt x="1572" y="0"/>
                    <a:pt x="1072" y="121"/>
                    <a:pt x="587" y="348"/>
                  </a:cubicBezTo>
                  <a:cubicBezTo>
                    <a:pt x="451" y="410"/>
                    <a:pt x="315" y="478"/>
                    <a:pt x="204" y="607"/>
                  </a:cubicBezTo>
                  <a:cubicBezTo>
                    <a:pt x="87" y="737"/>
                    <a:pt x="1" y="940"/>
                    <a:pt x="13" y="1113"/>
                  </a:cubicBezTo>
                  <a:cubicBezTo>
                    <a:pt x="38" y="1360"/>
                    <a:pt x="340" y="1501"/>
                    <a:pt x="772" y="1563"/>
                  </a:cubicBezTo>
                  <a:cubicBezTo>
                    <a:pt x="1010" y="1599"/>
                    <a:pt x="1285" y="1614"/>
                    <a:pt x="1571" y="1614"/>
                  </a:cubicBezTo>
                  <a:cubicBezTo>
                    <a:pt x="2448" y="1614"/>
                    <a:pt x="3420" y="1479"/>
                    <a:pt x="3694" y="1427"/>
                  </a:cubicBezTo>
                  <a:cubicBezTo>
                    <a:pt x="3787" y="1409"/>
                    <a:pt x="3898" y="1378"/>
                    <a:pt x="3953" y="1255"/>
                  </a:cubicBezTo>
                  <a:cubicBezTo>
                    <a:pt x="4027" y="1107"/>
                    <a:pt x="3953" y="953"/>
                    <a:pt x="3879" y="854"/>
                  </a:cubicBezTo>
                  <a:cubicBezTo>
                    <a:pt x="3848" y="817"/>
                    <a:pt x="3817" y="780"/>
                    <a:pt x="3780" y="743"/>
                  </a:cubicBezTo>
                  <a:cubicBezTo>
                    <a:pt x="3322" y="234"/>
                    <a:pt x="2708" y="0"/>
                    <a:pt x="2048" y="0"/>
                  </a:cubicBezTo>
                  <a:close/>
                </a:path>
              </a:pathLst>
            </a:custGeom>
            <a:solidFill>
              <a:srgbClr val="A5A1C9">
                <a:alpha val="702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720000" y="1843250"/>
            <a:ext cx="4117800" cy="26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720000" y="680100"/>
            <a:ext cx="3852000" cy="12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603800" y="989425"/>
            <a:ext cx="48426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-663174" y="-1064925"/>
            <a:ext cx="4463646" cy="3636677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2530425" y="1717900"/>
            <a:ext cx="408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91775" y="2731325"/>
            <a:ext cx="3760800" cy="12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4388850" y="691800"/>
            <a:ext cx="41943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jdhani"/>
              <a:buNone/>
              <a:defRPr sz="4000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3.png"/><Relationship Id="rId6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pt.wikipedia.org/wiki/Teoria_do_desenvolvimento_psicossocial" TargetMode="External"/><Relationship Id="rId4" Type="http://schemas.openxmlformats.org/officeDocument/2006/relationships/hyperlink" Target="https://pt.slideshare.net/psicologiaazambuja/erikson-e-o-desenvolvimento-psicossocial-28930875" TargetMode="External"/><Relationship Id="rId5" Type="http://schemas.openxmlformats.org/officeDocument/2006/relationships/hyperlink" Target="https://repositorio-aberto.up.pt/bitstream/10216/9133/2/13864.pdf" TargetMode="External"/><Relationship Id="rId6" Type="http://schemas.openxmlformats.org/officeDocument/2006/relationships/hyperlink" Target="https://pt.slideshare.net/Thiagodealmeida/a-teoria-do-desenvolvimento-humano-segundo-erik-erikson" TargetMode="External"/><Relationship Id="rId7" Type="http://schemas.openxmlformats.org/officeDocument/2006/relationships/hyperlink" Target="https://www.youtube.com/watch?v=wG4NUy5N4NU" TargetMode="External"/><Relationship Id="rId8" Type="http://schemas.openxmlformats.org/officeDocument/2006/relationships/hyperlink" Target="https://www.youtube.com/watch?v=snNehBxn_W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/>
          <p:nvPr/>
        </p:nvSpPr>
        <p:spPr>
          <a:xfrm rot="1251466">
            <a:off x="2387524" y="3197754"/>
            <a:ext cx="1123380" cy="1223641"/>
          </a:xfrm>
          <a:custGeom>
            <a:rect b="b" l="l" r="r" t="t"/>
            <a:pathLst>
              <a:path extrusionOk="0" h="3020" w="2757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2"/>
          <p:cNvSpPr/>
          <p:nvPr/>
        </p:nvSpPr>
        <p:spPr>
          <a:xfrm>
            <a:off x="2947802" y="823359"/>
            <a:ext cx="1309345" cy="1394230"/>
          </a:xfrm>
          <a:custGeom>
            <a:rect b="b" l="l" r="r" t="t"/>
            <a:pathLst>
              <a:path extrusionOk="0" h="12553" w="11789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2"/>
          <p:cNvSpPr/>
          <p:nvPr/>
        </p:nvSpPr>
        <p:spPr>
          <a:xfrm rot="2700000">
            <a:off x="1043499" y="3424291"/>
            <a:ext cx="2077469" cy="1382437"/>
          </a:xfrm>
          <a:custGeom>
            <a:rect b="b" l="l" r="r" t="t"/>
            <a:pathLst>
              <a:path extrusionOk="0" h="4129" w="5495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2"/>
          <p:cNvSpPr/>
          <p:nvPr/>
        </p:nvSpPr>
        <p:spPr>
          <a:xfrm>
            <a:off x="269264" y="3275015"/>
            <a:ext cx="648912" cy="469059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2"/>
          <p:cNvSpPr/>
          <p:nvPr/>
        </p:nvSpPr>
        <p:spPr>
          <a:xfrm>
            <a:off x="24277" y="2191026"/>
            <a:ext cx="1485460" cy="1210231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2"/>
          <p:cNvSpPr/>
          <p:nvPr/>
        </p:nvSpPr>
        <p:spPr>
          <a:xfrm rot="9203483">
            <a:off x="316318" y="466045"/>
            <a:ext cx="2031822" cy="1313001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2"/>
          <p:cNvSpPr/>
          <p:nvPr/>
        </p:nvSpPr>
        <p:spPr>
          <a:xfrm>
            <a:off x="2495296" y="666997"/>
            <a:ext cx="986218" cy="706818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1362400" y="4404925"/>
            <a:ext cx="4924903" cy="603396"/>
          </a:xfrm>
          <a:custGeom>
            <a:rect b="b" l="l" r="r" t="t"/>
            <a:pathLst>
              <a:path extrusionOk="0" h="3734" w="26673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174550" y="1092273"/>
            <a:ext cx="4220614" cy="2896341"/>
          </a:xfrm>
          <a:custGeom>
            <a:rect b="b" l="l" r="r" t="t"/>
            <a:pathLst>
              <a:path extrusionOk="0" h="27814" w="57888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A5A1C9">
              <a:alpha val="70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2"/>
          <p:cNvSpPr txBox="1"/>
          <p:nvPr>
            <p:ph idx="1" type="subTitle"/>
          </p:nvPr>
        </p:nvSpPr>
        <p:spPr>
          <a:xfrm>
            <a:off x="6447900" y="3572375"/>
            <a:ext cx="2404800" cy="1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Trabalho realizado por: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Cátia Dias Nº9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João Silva Nº13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Julmira Mendes Nº 17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Margarida Silva Nº19</a:t>
            </a:r>
            <a:endParaRPr/>
          </a:p>
        </p:txBody>
      </p:sp>
      <p:sp>
        <p:nvSpPr>
          <p:cNvPr id="254" name="Google Shape;254;p32"/>
          <p:cNvSpPr/>
          <p:nvPr/>
        </p:nvSpPr>
        <p:spPr>
          <a:xfrm>
            <a:off x="5566203" y="4292015"/>
            <a:ext cx="498638" cy="317676"/>
          </a:xfrm>
          <a:custGeom>
            <a:rect b="b" l="l" r="r" t="t"/>
            <a:pathLst>
              <a:path extrusionOk="0" h="4006" w="6288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2"/>
          <p:cNvSpPr/>
          <p:nvPr/>
        </p:nvSpPr>
        <p:spPr>
          <a:xfrm>
            <a:off x="767977" y="3975645"/>
            <a:ext cx="789171" cy="316368"/>
          </a:xfrm>
          <a:custGeom>
            <a:rect b="b" l="l" r="r" t="t"/>
            <a:pathLst>
              <a:path extrusionOk="0" h="1614" w="4027">
                <a:moveTo>
                  <a:pt x="2048" y="0"/>
                </a:moveTo>
                <a:cubicBezTo>
                  <a:pt x="1572" y="0"/>
                  <a:pt x="1072" y="121"/>
                  <a:pt x="587" y="348"/>
                </a:cubicBezTo>
                <a:cubicBezTo>
                  <a:pt x="451" y="410"/>
                  <a:pt x="315" y="478"/>
                  <a:pt x="204" y="607"/>
                </a:cubicBezTo>
                <a:cubicBezTo>
                  <a:pt x="87" y="737"/>
                  <a:pt x="1" y="940"/>
                  <a:pt x="13" y="1113"/>
                </a:cubicBezTo>
                <a:cubicBezTo>
                  <a:pt x="38" y="1360"/>
                  <a:pt x="340" y="1501"/>
                  <a:pt x="772" y="1563"/>
                </a:cubicBezTo>
                <a:cubicBezTo>
                  <a:pt x="1010" y="1599"/>
                  <a:pt x="1285" y="1614"/>
                  <a:pt x="1571" y="1614"/>
                </a:cubicBezTo>
                <a:cubicBezTo>
                  <a:pt x="2448" y="1614"/>
                  <a:pt x="3420" y="1479"/>
                  <a:pt x="3694" y="1427"/>
                </a:cubicBezTo>
                <a:cubicBezTo>
                  <a:pt x="3787" y="1409"/>
                  <a:pt x="3898" y="1378"/>
                  <a:pt x="3953" y="1255"/>
                </a:cubicBezTo>
                <a:cubicBezTo>
                  <a:pt x="4027" y="1107"/>
                  <a:pt x="3953" y="953"/>
                  <a:pt x="3879" y="854"/>
                </a:cubicBezTo>
                <a:cubicBezTo>
                  <a:pt x="3848" y="817"/>
                  <a:pt x="3817" y="780"/>
                  <a:pt x="3780" y="743"/>
                </a:cubicBezTo>
                <a:cubicBezTo>
                  <a:pt x="3322" y="234"/>
                  <a:pt x="2708" y="0"/>
                  <a:pt x="2048" y="0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2"/>
          <p:cNvPicPr preferRelativeResize="0"/>
          <p:nvPr/>
        </p:nvPicPr>
        <p:blipFill rotWithShape="1">
          <a:blip r:embed="rId3">
            <a:alphaModFix/>
          </a:blip>
          <a:srcRect b="7961" l="0" r="0" t="7969"/>
          <a:stretch/>
        </p:blipFill>
        <p:spPr>
          <a:xfrm>
            <a:off x="790450" y="1656350"/>
            <a:ext cx="2743100" cy="19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2"/>
          <p:cNvSpPr/>
          <p:nvPr/>
        </p:nvSpPr>
        <p:spPr>
          <a:xfrm>
            <a:off x="999265" y="3327745"/>
            <a:ext cx="125412" cy="128962"/>
          </a:xfrm>
          <a:custGeom>
            <a:rect b="b" l="l" r="r" t="t"/>
            <a:pathLst>
              <a:path extrusionOk="0" h="907" w="882">
                <a:moveTo>
                  <a:pt x="352" y="1"/>
                </a:moveTo>
                <a:cubicBezTo>
                  <a:pt x="327" y="1"/>
                  <a:pt x="308" y="19"/>
                  <a:pt x="308" y="44"/>
                </a:cubicBezTo>
                <a:lnTo>
                  <a:pt x="308" y="327"/>
                </a:lnTo>
                <a:lnTo>
                  <a:pt x="37" y="327"/>
                </a:lnTo>
                <a:cubicBezTo>
                  <a:pt x="19" y="327"/>
                  <a:pt x="0" y="340"/>
                  <a:pt x="0" y="364"/>
                </a:cubicBezTo>
                <a:lnTo>
                  <a:pt x="0" y="549"/>
                </a:lnTo>
                <a:cubicBezTo>
                  <a:pt x="0" y="574"/>
                  <a:pt x="19" y="586"/>
                  <a:pt x="37" y="586"/>
                </a:cubicBezTo>
                <a:lnTo>
                  <a:pt x="308" y="586"/>
                </a:lnTo>
                <a:lnTo>
                  <a:pt x="308" y="870"/>
                </a:lnTo>
                <a:cubicBezTo>
                  <a:pt x="308" y="895"/>
                  <a:pt x="327" y="907"/>
                  <a:pt x="352" y="907"/>
                </a:cubicBezTo>
                <a:lnTo>
                  <a:pt x="537" y="907"/>
                </a:lnTo>
                <a:cubicBezTo>
                  <a:pt x="561" y="907"/>
                  <a:pt x="574" y="895"/>
                  <a:pt x="574" y="870"/>
                </a:cubicBezTo>
                <a:lnTo>
                  <a:pt x="574" y="586"/>
                </a:lnTo>
                <a:lnTo>
                  <a:pt x="845" y="586"/>
                </a:lnTo>
                <a:cubicBezTo>
                  <a:pt x="870" y="586"/>
                  <a:pt x="882" y="574"/>
                  <a:pt x="882" y="549"/>
                </a:cubicBezTo>
                <a:lnTo>
                  <a:pt x="882" y="364"/>
                </a:lnTo>
                <a:cubicBezTo>
                  <a:pt x="882" y="340"/>
                  <a:pt x="870" y="327"/>
                  <a:pt x="845" y="327"/>
                </a:cubicBezTo>
                <a:lnTo>
                  <a:pt x="574" y="327"/>
                </a:lnTo>
                <a:lnTo>
                  <a:pt x="574" y="44"/>
                </a:lnTo>
                <a:cubicBezTo>
                  <a:pt x="574" y="19"/>
                  <a:pt x="561" y="1"/>
                  <a:pt x="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2"/>
          <p:cNvSpPr/>
          <p:nvPr/>
        </p:nvSpPr>
        <p:spPr>
          <a:xfrm>
            <a:off x="975798" y="1463658"/>
            <a:ext cx="373533" cy="384042"/>
          </a:xfrm>
          <a:custGeom>
            <a:rect b="b" l="l" r="r" t="t"/>
            <a:pathLst>
              <a:path extrusionOk="0" h="2701" w="2627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2"/>
          <p:cNvSpPr/>
          <p:nvPr/>
        </p:nvSpPr>
        <p:spPr>
          <a:xfrm>
            <a:off x="3125092" y="1789791"/>
            <a:ext cx="147309" cy="151854"/>
          </a:xfrm>
          <a:custGeom>
            <a:rect b="b" l="l" r="r" t="t"/>
            <a:pathLst>
              <a:path extrusionOk="0" h="1068" w="1036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2"/>
          <p:cNvSpPr/>
          <p:nvPr/>
        </p:nvSpPr>
        <p:spPr>
          <a:xfrm>
            <a:off x="2846541" y="3221694"/>
            <a:ext cx="205322" cy="211429"/>
          </a:xfrm>
          <a:custGeom>
            <a:rect b="b" l="l" r="r" t="t"/>
            <a:pathLst>
              <a:path extrusionOk="0" h="1487" w="1444">
                <a:moveTo>
                  <a:pt x="568" y="1"/>
                </a:moveTo>
                <a:cubicBezTo>
                  <a:pt x="537" y="1"/>
                  <a:pt x="507" y="32"/>
                  <a:pt x="507" y="62"/>
                </a:cubicBezTo>
                <a:lnTo>
                  <a:pt x="507" y="531"/>
                </a:lnTo>
                <a:lnTo>
                  <a:pt x="63" y="531"/>
                </a:lnTo>
                <a:cubicBezTo>
                  <a:pt x="26" y="531"/>
                  <a:pt x="1" y="556"/>
                  <a:pt x="1" y="593"/>
                </a:cubicBezTo>
                <a:lnTo>
                  <a:pt x="1" y="901"/>
                </a:lnTo>
                <a:cubicBezTo>
                  <a:pt x="1" y="932"/>
                  <a:pt x="26" y="962"/>
                  <a:pt x="63" y="962"/>
                </a:cubicBezTo>
                <a:lnTo>
                  <a:pt x="507" y="962"/>
                </a:lnTo>
                <a:lnTo>
                  <a:pt x="507" y="1425"/>
                </a:lnTo>
                <a:cubicBezTo>
                  <a:pt x="507" y="1462"/>
                  <a:pt x="537" y="1487"/>
                  <a:pt x="568" y="1487"/>
                </a:cubicBezTo>
                <a:lnTo>
                  <a:pt x="876" y="1487"/>
                </a:lnTo>
                <a:cubicBezTo>
                  <a:pt x="913" y="1487"/>
                  <a:pt x="938" y="1462"/>
                  <a:pt x="938" y="1425"/>
                </a:cubicBezTo>
                <a:lnTo>
                  <a:pt x="938" y="962"/>
                </a:lnTo>
                <a:lnTo>
                  <a:pt x="1382" y="962"/>
                </a:lnTo>
                <a:cubicBezTo>
                  <a:pt x="1419" y="962"/>
                  <a:pt x="1444" y="932"/>
                  <a:pt x="1444" y="901"/>
                </a:cubicBezTo>
                <a:lnTo>
                  <a:pt x="1444" y="593"/>
                </a:lnTo>
                <a:cubicBezTo>
                  <a:pt x="1444" y="556"/>
                  <a:pt x="1419" y="531"/>
                  <a:pt x="1382" y="531"/>
                </a:cubicBezTo>
                <a:lnTo>
                  <a:pt x="938" y="531"/>
                </a:lnTo>
                <a:lnTo>
                  <a:pt x="938" y="62"/>
                </a:lnTo>
                <a:cubicBezTo>
                  <a:pt x="938" y="32"/>
                  <a:pt x="913" y="1"/>
                  <a:pt x="8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2"/>
          <p:cNvSpPr/>
          <p:nvPr/>
        </p:nvSpPr>
        <p:spPr>
          <a:xfrm>
            <a:off x="610500" y="17252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2"/>
          <p:cNvSpPr/>
          <p:nvPr/>
        </p:nvSpPr>
        <p:spPr>
          <a:xfrm>
            <a:off x="2008900" y="1623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2"/>
          <p:cNvSpPr/>
          <p:nvPr/>
        </p:nvSpPr>
        <p:spPr>
          <a:xfrm>
            <a:off x="1060175" y="30378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2"/>
          <p:cNvSpPr/>
          <p:nvPr/>
        </p:nvSpPr>
        <p:spPr>
          <a:xfrm>
            <a:off x="3481525" y="23949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2"/>
          <p:cNvSpPr/>
          <p:nvPr/>
        </p:nvSpPr>
        <p:spPr>
          <a:xfrm>
            <a:off x="1178450" y="195902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2"/>
          <p:cNvSpPr/>
          <p:nvPr/>
        </p:nvSpPr>
        <p:spPr>
          <a:xfrm>
            <a:off x="2430800" y="1533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2"/>
          <p:cNvSpPr/>
          <p:nvPr/>
        </p:nvSpPr>
        <p:spPr>
          <a:xfrm>
            <a:off x="1585625" y="11936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2"/>
          <p:cNvSpPr/>
          <p:nvPr/>
        </p:nvSpPr>
        <p:spPr>
          <a:xfrm flipH="1">
            <a:off x="568500" y="242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2"/>
          <p:cNvSpPr/>
          <p:nvPr/>
        </p:nvSpPr>
        <p:spPr>
          <a:xfrm>
            <a:off x="2684000" y="3180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2"/>
          <p:cNvSpPr/>
          <p:nvPr/>
        </p:nvSpPr>
        <p:spPr>
          <a:xfrm>
            <a:off x="1650125" y="1819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2"/>
          <p:cNvSpPr/>
          <p:nvPr/>
        </p:nvSpPr>
        <p:spPr>
          <a:xfrm>
            <a:off x="2061238" y="15561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2"/>
          <p:cNvSpPr/>
          <p:nvPr/>
        </p:nvSpPr>
        <p:spPr>
          <a:xfrm flipH="1">
            <a:off x="3533550" y="2406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2"/>
          <p:cNvSpPr/>
          <p:nvPr/>
        </p:nvSpPr>
        <p:spPr>
          <a:xfrm>
            <a:off x="3051875" y="14523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2"/>
          <p:cNvSpPr/>
          <p:nvPr/>
        </p:nvSpPr>
        <p:spPr>
          <a:xfrm>
            <a:off x="3135263" y="1544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3093563" y="1438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2"/>
          <p:cNvSpPr/>
          <p:nvPr/>
        </p:nvSpPr>
        <p:spPr>
          <a:xfrm flipH="1">
            <a:off x="129875" y="28502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2"/>
          <p:cNvSpPr/>
          <p:nvPr/>
        </p:nvSpPr>
        <p:spPr>
          <a:xfrm flipH="1">
            <a:off x="2720188" y="18447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2"/>
          <p:cNvSpPr/>
          <p:nvPr/>
        </p:nvSpPr>
        <p:spPr>
          <a:xfrm>
            <a:off x="2020150" y="33712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2"/>
          <p:cNvSpPr/>
          <p:nvPr/>
        </p:nvSpPr>
        <p:spPr>
          <a:xfrm>
            <a:off x="2720200" y="3180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"/>
          <p:cNvSpPr/>
          <p:nvPr/>
        </p:nvSpPr>
        <p:spPr>
          <a:xfrm>
            <a:off x="1944400" y="36795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2"/>
          <p:cNvSpPr/>
          <p:nvPr/>
        </p:nvSpPr>
        <p:spPr>
          <a:xfrm>
            <a:off x="1978150" y="369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2"/>
          <p:cNvSpPr/>
          <p:nvPr/>
        </p:nvSpPr>
        <p:spPr>
          <a:xfrm>
            <a:off x="1876163" y="369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2400350" y="35847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2495300" y="3615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2025440" y="58150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-82824" y="1544851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2039156" y="2647425"/>
            <a:ext cx="1169400" cy="11694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"/>
          <p:cNvSpPr/>
          <p:nvPr/>
        </p:nvSpPr>
        <p:spPr>
          <a:xfrm>
            <a:off x="2409515" y="1619300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2"/>
          <p:cNvSpPr/>
          <p:nvPr/>
        </p:nvSpPr>
        <p:spPr>
          <a:xfrm>
            <a:off x="3575550" y="10185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1089246" y="3561921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1178450" y="6526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472850" y="35078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2"/>
          <p:cNvSpPr/>
          <p:nvPr/>
        </p:nvSpPr>
        <p:spPr>
          <a:xfrm flipH="1">
            <a:off x="537350" y="35191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"/>
          <p:cNvSpPr/>
          <p:nvPr/>
        </p:nvSpPr>
        <p:spPr>
          <a:xfrm>
            <a:off x="65375" y="23038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2"/>
          <p:cNvSpPr/>
          <p:nvPr/>
        </p:nvSpPr>
        <p:spPr>
          <a:xfrm flipH="1">
            <a:off x="98350" y="2361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3913963" y="17588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2"/>
          <p:cNvSpPr/>
          <p:nvPr/>
        </p:nvSpPr>
        <p:spPr>
          <a:xfrm>
            <a:off x="3966300" y="16915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2"/>
          <p:cNvSpPr/>
          <p:nvPr/>
        </p:nvSpPr>
        <p:spPr>
          <a:xfrm flipH="1">
            <a:off x="692650" y="23635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2"/>
          <p:cNvSpPr/>
          <p:nvPr/>
        </p:nvSpPr>
        <p:spPr>
          <a:xfrm flipH="1">
            <a:off x="816975" y="3275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2"/>
          <p:cNvSpPr/>
          <p:nvPr/>
        </p:nvSpPr>
        <p:spPr>
          <a:xfrm flipH="1">
            <a:off x="858975" y="3275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2470075" y="4111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2"/>
          <p:cNvSpPr/>
          <p:nvPr/>
        </p:nvSpPr>
        <p:spPr>
          <a:xfrm flipH="1">
            <a:off x="2559800" y="4175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2"/>
          <p:cNvSpPr/>
          <p:nvPr/>
        </p:nvSpPr>
        <p:spPr>
          <a:xfrm flipH="1">
            <a:off x="2510850" y="4175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2"/>
          <p:cNvSpPr/>
          <p:nvPr/>
        </p:nvSpPr>
        <p:spPr>
          <a:xfrm>
            <a:off x="3417025" y="30378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2"/>
          <p:cNvSpPr/>
          <p:nvPr/>
        </p:nvSpPr>
        <p:spPr>
          <a:xfrm>
            <a:off x="2928225" y="8233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2"/>
          <p:cNvSpPr/>
          <p:nvPr/>
        </p:nvSpPr>
        <p:spPr>
          <a:xfrm>
            <a:off x="1124675" y="94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2"/>
          <p:cNvSpPr/>
          <p:nvPr/>
        </p:nvSpPr>
        <p:spPr>
          <a:xfrm>
            <a:off x="3966300" y="1691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2"/>
          <p:cNvSpPr/>
          <p:nvPr/>
        </p:nvSpPr>
        <p:spPr>
          <a:xfrm>
            <a:off x="1650125" y="12049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2"/>
          <p:cNvSpPr/>
          <p:nvPr/>
        </p:nvSpPr>
        <p:spPr>
          <a:xfrm flipH="1">
            <a:off x="227275" y="26987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2"/>
          <p:cNvSpPr/>
          <p:nvPr/>
        </p:nvSpPr>
        <p:spPr>
          <a:xfrm flipH="1">
            <a:off x="748450" y="242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2"/>
          <p:cNvSpPr/>
          <p:nvPr/>
        </p:nvSpPr>
        <p:spPr>
          <a:xfrm flipH="1">
            <a:off x="3107375" y="21906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2"/>
          <p:cNvSpPr/>
          <p:nvPr/>
        </p:nvSpPr>
        <p:spPr>
          <a:xfrm>
            <a:off x="1705523" y="1433128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2"/>
          <p:cNvSpPr/>
          <p:nvPr/>
        </p:nvSpPr>
        <p:spPr>
          <a:xfrm>
            <a:off x="2022911" y="3643003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2"/>
          <p:cNvSpPr txBox="1"/>
          <p:nvPr>
            <p:ph type="ctrTitle"/>
          </p:nvPr>
        </p:nvSpPr>
        <p:spPr>
          <a:xfrm>
            <a:off x="4168175" y="1187200"/>
            <a:ext cx="4833000" cy="23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 perspetiva de Erik Erikson sobre o desenvolvimento humano</a:t>
            </a:r>
            <a:endParaRPr sz="4800"/>
          </a:p>
        </p:txBody>
      </p:sp>
      <p:sp>
        <p:nvSpPr>
          <p:cNvPr id="315" name="Google Shape;315;p32"/>
          <p:cNvSpPr txBox="1"/>
          <p:nvPr/>
        </p:nvSpPr>
        <p:spPr>
          <a:xfrm>
            <a:off x="2295600" y="4404925"/>
            <a:ext cx="407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No âmbito da disciplina de Psicologia B</a:t>
            </a:r>
            <a:endParaRPr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Orientado pela professora Sónia Abreu</a:t>
            </a:r>
            <a:endParaRPr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1"/>
          <p:cNvSpPr/>
          <p:nvPr/>
        </p:nvSpPr>
        <p:spPr>
          <a:xfrm>
            <a:off x="332092" y="346166"/>
            <a:ext cx="147309" cy="151854"/>
          </a:xfrm>
          <a:custGeom>
            <a:rect b="b" l="l" r="r" t="t"/>
            <a:pathLst>
              <a:path extrusionOk="0" h="1068" w="1036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1"/>
          <p:cNvSpPr/>
          <p:nvPr/>
        </p:nvSpPr>
        <p:spPr>
          <a:xfrm>
            <a:off x="8851017" y="121141"/>
            <a:ext cx="147309" cy="151854"/>
          </a:xfrm>
          <a:custGeom>
            <a:rect b="b" l="l" r="r" t="t"/>
            <a:pathLst>
              <a:path extrusionOk="0" h="1068" w="1036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1"/>
          <p:cNvSpPr/>
          <p:nvPr/>
        </p:nvSpPr>
        <p:spPr>
          <a:xfrm>
            <a:off x="601938" y="262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1"/>
          <p:cNvSpPr/>
          <p:nvPr/>
        </p:nvSpPr>
        <p:spPr>
          <a:xfrm flipH="1">
            <a:off x="653963" y="2738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1"/>
          <p:cNvSpPr/>
          <p:nvPr/>
        </p:nvSpPr>
        <p:spPr>
          <a:xfrm flipH="1">
            <a:off x="227788" y="582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1"/>
          <p:cNvSpPr/>
          <p:nvPr/>
        </p:nvSpPr>
        <p:spPr>
          <a:xfrm>
            <a:off x="115538" y="54341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1"/>
          <p:cNvSpPr/>
          <p:nvPr/>
        </p:nvSpPr>
        <p:spPr>
          <a:xfrm>
            <a:off x="537438" y="4535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1"/>
          <p:cNvSpPr/>
          <p:nvPr/>
        </p:nvSpPr>
        <p:spPr>
          <a:xfrm>
            <a:off x="167875" y="4760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1"/>
          <p:cNvSpPr/>
          <p:nvPr/>
        </p:nvSpPr>
        <p:spPr>
          <a:xfrm>
            <a:off x="9120863" y="243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1"/>
          <p:cNvSpPr/>
          <p:nvPr/>
        </p:nvSpPr>
        <p:spPr>
          <a:xfrm flipH="1">
            <a:off x="9172888" y="356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1"/>
          <p:cNvSpPr/>
          <p:nvPr/>
        </p:nvSpPr>
        <p:spPr>
          <a:xfrm flipH="1">
            <a:off x="997025" y="222263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1"/>
          <p:cNvSpPr/>
          <p:nvPr/>
        </p:nvSpPr>
        <p:spPr>
          <a:xfrm>
            <a:off x="8634463" y="3052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1"/>
          <p:cNvSpPr/>
          <p:nvPr/>
        </p:nvSpPr>
        <p:spPr>
          <a:xfrm>
            <a:off x="9056363" y="215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1"/>
          <p:cNvSpPr/>
          <p:nvPr/>
        </p:nvSpPr>
        <p:spPr>
          <a:xfrm>
            <a:off x="8686800" y="237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1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1"/>
          <p:cNvSpPr/>
          <p:nvPr/>
        </p:nvSpPr>
        <p:spPr>
          <a:xfrm>
            <a:off x="7600" y="4327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1"/>
          <p:cNvSpPr/>
          <p:nvPr/>
        </p:nvSpPr>
        <p:spPr>
          <a:xfrm>
            <a:off x="8358000" y="-555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1"/>
          <p:cNvSpPr/>
          <p:nvPr/>
        </p:nvSpPr>
        <p:spPr>
          <a:xfrm>
            <a:off x="3434500" y="215413"/>
            <a:ext cx="2321400" cy="92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Desenvolvimento contínuo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2" name="Google Shape;662;p41"/>
          <p:cNvSpPr/>
          <p:nvPr/>
        </p:nvSpPr>
        <p:spPr>
          <a:xfrm rot="5400000">
            <a:off x="4287550" y="1428239"/>
            <a:ext cx="615300" cy="32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1"/>
          <p:cNvSpPr/>
          <p:nvPr/>
        </p:nvSpPr>
        <p:spPr>
          <a:xfrm>
            <a:off x="3411300" y="2044052"/>
            <a:ext cx="2321400" cy="1055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Combinação de mudanças físicas, cognitivas, instintuais e sexuais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4" name="Google Shape;664;p41"/>
          <p:cNvSpPr/>
          <p:nvPr/>
        </p:nvSpPr>
        <p:spPr>
          <a:xfrm rot="5400000">
            <a:off x="4287550" y="3317339"/>
            <a:ext cx="615300" cy="32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1"/>
          <p:cNvSpPr/>
          <p:nvPr/>
        </p:nvSpPr>
        <p:spPr>
          <a:xfrm>
            <a:off x="3434500" y="3862827"/>
            <a:ext cx="2321400" cy="1055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Crise interna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6" name="Google Shape;666;p41"/>
          <p:cNvSpPr/>
          <p:nvPr/>
        </p:nvSpPr>
        <p:spPr>
          <a:xfrm>
            <a:off x="6256425" y="3376775"/>
            <a:ext cx="1755300" cy="1055400"/>
          </a:xfrm>
          <a:prstGeom prst="bentUpArrow">
            <a:avLst>
              <a:gd fmla="val 17434" name="adj1"/>
              <a:gd fmla="val 19452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1"/>
          <p:cNvSpPr/>
          <p:nvPr/>
        </p:nvSpPr>
        <p:spPr>
          <a:xfrm flipH="1">
            <a:off x="1094825" y="3260075"/>
            <a:ext cx="1755300" cy="1172100"/>
          </a:xfrm>
          <a:prstGeom prst="bentUpArrow">
            <a:avLst>
              <a:gd fmla="val 17055" name="adj1"/>
              <a:gd fmla="val 18510" name="adj2"/>
              <a:gd fmla="val 27395" name="adj3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1"/>
          <p:cNvSpPr/>
          <p:nvPr/>
        </p:nvSpPr>
        <p:spPr>
          <a:xfrm>
            <a:off x="479400" y="2109438"/>
            <a:ext cx="2321400" cy="92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Regressão psicossocial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9" name="Google Shape;669;p41"/>
          <p:cNvSpPr/>
          <p:nvPr/>
        </p:nvSpPr>
        <p:spPr>
          <a:xfrm>
            <a:off x="6529625" y="2109438"/>
            <a:ext cx="2321400" cy="92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Herança de uma determinada virtude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2"/>
          <p:cNvSpPr/>
          <p:nvPr/>
        </p:nvSpPr>
        <p:spPr>
          <a:xfrm rot="2699974">
            <a:off x="-255141" y="2541373"/>
            <a:ext cx="2476427" cy="2390085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2"/>
          <p:cNvSpPr txBox="1"/>
          <p:nvPr>
            <p:ph idx="1" type="body"/>
          </p:nvPr>
        </p:nvSpPr>
        <p:spPr>
          <a:xfrm>
            <a:off x="313350" y="1826300"/>
            <a:ext cx="5511300" cy="31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A criança constrói a sua teoria do mundo através dos sentidos 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Importância da relação entre o bebé e a mãe.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Relação com a mãe satisfatória - desenvolvimento  de </a:t>
            </a:r>
            <a:r>
              <a:rPr b="1" lang="en" sz="1300">
                <a:solidFill>
                  <a:srgbClr val="000000"/>
                </a:solidFill>
              </a:rPr>
              <a:t>confiança </a:t>
            </a:r>
            <a:r>
              <a:rPr lang="en" sz="1300">
                <a:solidFill>
                  <a:srgbClr val="000000"/>
                </a:solidFill>
              </a:rPr>
              <a:t>face ao mundo.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</a:pPr>
            <a:r>
              <a:rPr b="1" lang="en" sz="1300">
                <a:solidFill>
                  <a:srgbClr val="000000"/>
                </a:solidFill>
              </a:rPr>
              <a:t>V</a:t>
            </a:r>
            <a:r>
              <a:rPr b="1" lang="en" sz="1300">
                <a:solidFill>
                  <a:srgbClr val="000000"/>
                </a:solidFill>
              </a:rPr>
              <a:t>irtude social:</a:t>
            </a:r>
            <a:r>
              <a:rPr lang="en" sz="1300">
                <a:solidFill>
                  <a:srgbClr val="000000"/>
                </a:solidFill>
              </a:rPr>
              <a:t>  esperança.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Relação com a mãe não satisfatória - desenvolvimento de  </a:t>
            </a:r>
            <a:r>
              <a:rPr b="1" lang="en" sz="1300">
                <a:solidFill>
                  <a:srgbClr val="000000"/>
                </a:solidFill>
              </a:rPr>
              <a:t>desconfiança</a:t>
            </a:r>
            <a:r>
              <a:rPr lang="en" sz="1300">
                <a:solidFill>
                  <a:srgbClr val="000000"/>
                </a:solidFill>
              </a:rPr>
              <a:t>, receio e medo.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 u="sng">
                <a:solidFill>
                  <a:srgbClr val="000000"/>
                </a:solidFill>
              </a:rPr>
              <a:t>Psicopatologias associadas à má resolução da crise:</a:t>
            </a:r>
            <a:r>
              <a:rPr lang="en" sz="1300">
                <a:solidFill>
                  <a:srgbClr val="000000"/>
                </a:solidFill>
              </a:rPr>
              <a:t> Psicose, o comportamento “aditivo” e a depressão. 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</a:endParaRPr>
          </a:p>
        </p:txBody>
      </p:sp>
      <p:sp>
        <p:nvSpPr>
          <p:cNvPr id="676" name="Google Shape;676;p42"/>
          <p:cNvSpPr/>
          <p:nvPr/>
        </p:nvSpPr>
        <p:spPr>
          <a:xfrm>
            <a:off x="5262388" y="24440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2"/>
          <p:cNvSpPr/>
          <p:nvPr/>
        </p:nvSpPr>
        <p:spPr>
          <a:xfrm flipH="1">
            <a:off x="5314413" y="2455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2"/>
          <p:cNvSpPr/>
          <p:nvPr/>
        </p:nvSpPr>
        <p:spPr>
          <a:xfrm>
            <a:off x="8197438" y="1088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2"/>
          <p:cNvSpPr/>
          <p:nvPr/>
        </p:nvSpPr>
        <p:spPr>
          <a:xfrm>
            <a:off x="8280825" y="1180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2"/>
          <p:cNvSpPr/>
          <p:nvPr/>
        </p:nvSpPr>
        <p:spPr>
          <a:xfrm>
            <a:off x="8239125" y="10739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2"/>
          <p:cNvSpPr/>
          <p:nvPr/>
        </p:nvSpPr>
        <p:spPr>
          <a:xfrm>
            <a:off x="8562588" y="2673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2"/>
          <p:cNvSpPr/>
          <p:nvPr/>
        </p:nvSpPr>
        <p:spPr>
          <a:xfrm flipH="1">
            <a:off x="8252938" y="18263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2"/>
          <p:cNvSpPr/>
          <p:nvPr/>
        </p:nvSpPr>
        <p:spPr>
          <a:xfrm>
            <a:off x="8140688" y="23114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2"/>
          <p:cNvSpPr/>
          <p:nvPr/>
        </p:nvSpPr>
        <p:spPr>
          <a:xfrm>
            <a:off x="5197888" y="2635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2"/>
          <p:cNvSpPr/>
          <p:nvPr/>
        </p:nvSpPr>
        <p:spPr>
          <a:xfrm>
            <a:off x="8193025" y="22441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2"/>
          <p:cNvSpPr/>
          <p:nvPr/>
        </p:nvSpPr>
        <p:spPr>
          <a:xfrm>
            <a:off x="8532538" y="3536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2"/>
          <p:cNvSpPr/>
          <p:nvPr/>
        </p:nvSpPr>
        <p:spPr>
          <a:xfrm flipH="1">
            <a:off x="8490538" y="1055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2"/>
          <p:cNvSpPr/>
          <p:nvPr/>
        </p:nvSpPr>
        <p:spPr>
          <a:xfrm flipH="1">
            <a:off x="8614688" y="9919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2"/>
          <p:cNvSpPr/>
          <p:nvPr/>
        </p:nvSpPr>
        <p:spPr>
          <a:xfrm flipH="1">
            <a:off x="8149313" y="13271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2"/>
          <p:cNvSpPr/>
          <p:nvPr/>
        </p:nvSpPr>
        <p:spPr>
          <a:xfrm flipH="1">
            <a:off x="8670488" y="1055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2"/>
          <p:cNvSpPr/>
          <p:nvPr/>
        </p:nvSpPr>
        <p:spPr>
          <a:xfrm>
            <a:off x="8228167" y="424841"/>
            <a:ext cx="147309" cy="151854"/>
          </a:xfrm>
          <a:custGeom>
            <a:rect b="b" l="l" r="r" t="t"/>
            <a:pathLst>
              <a:path extrusionOk="0" h="1068" w="1036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2"/>
          <p:cNvSpPr/>
          <p:nvPr/>
        </p:nvSpPr>
        <p:spPr>
          <a:xfrm>
            <a:off x="5045350" y="20158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2"/>
          <p:cNvSpPr/>
          <p:nvPr/>
        </p:nvSpPr>
        <p:spPr>
          <a:xfrm>
            <a:off x="7369150" y="3788800"/>
            <a:ext cx="1061700" cy="1061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2"/>
          <p:cNvSpPr/>
          <p:nvPr/>
        </p:nvSpPr>
        <p:spPr>
          <a:xfrm>
            <a:off x="7346700" y="77325"/>
            <a:ext cx="1061700" cy="1061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2"/>
          <p:cNvSpPr/>
          <p:nvPr/>
        </p:nvSpPr>
        <p:spPr>
          <a:xfrm>
            <a:off x="7885650" y="2376000"/>
            <a:ext cx="960900" cy="9609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2"/>
          <p:cNvSpPr/>
          <p:nvPr/>
        </p:nvSpPr>
        <p:spPr>
          <a:xfrm>
            <a:off x="7252750" y="1443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2"/>
          <p:cNvSpPr txBox="1"/>
          <p:nvPr>
            <p:ph type="title"/>
          </p:nvPr>
        </p:nvSpPr>
        <p:spPr>
          <a:xfrm>
            <a:off x="313350" y="144350"/>
            <a:ext cx="8517300" cy="14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Estádio sensorial - confiança/desconfiança (0-18 meses) - bebé</a:t>
            </a:r>
            <a:endParaRPr b="1" sz="3000"/>
          </a:p>
        </p:txBody>
      </p:sp>
      <p:sp>
        <p:nvSpPr>
          <p:cNvPr id="698" name="Google Shape;698;p42"/>
          <p:cNvSpPr/>
          <p:nvPr/>
        </p:nvSpPr>
        <p:spPr>
          <a:xfrm>
            <a:off x="7768401" y="1454262"/>
            <a:ext cx="983458" cy="704826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9" name="Google Shape;699;p42"/>
          <p:cNvPicPr preferRelativeResize="0"/>
          <p:nvPr/>
        </p:nvPicPr>
        <p:blipFill rotWithShape="1">
          <a:blip r:embed="rId3">
            <a:alphaModFix/>
          </a:blip>
          <a:srcRect b="8609" l="8869" r="31400" t="8601"/>
          <a:stretch/>
        </p:blipFill>
        <p:spPr>
          <a:xfrm>
            <a:off x="5950000" y="1826292"/>
            <a:ext cx="3104100" cy="2868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3"/>
          <p:cNvSpPr txBox="1"/>
          <p:nvPr>
            <p:ph type="title"/>
          </p:nvPr>
        </p:nvSpPr>
        <p:spPr>
          <a:xfrm>
            <a:off x="720000" y="60135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000"/>
              <a:t>D</a:t>
            </a:r>
            <a:r>
              <a:rPr b="1" lang="en" sz="3000"/>
              <a:t>esenvolvimento muscular – autonomia/dúvida e vergonha (18 meses – 3 anos) - 1ª infância</a:t>
            </a:r>
            <a:endParaRPr sz="3000"/>
          </a:p>
        </p:txBody>
      </p:sp>
      <p:sp>
        <p:nvSpPr>
          <p:cNvPr id="705" name="Google Shape;705;p43"/>
          <p:cNvSpPr txBox="1"/>
          <p:nvPr>
            <p:ph idx="1" type="body"/>
          </p:nvPr>
        </p:nvSpPr>
        <p:spPr>
          <a:xfrm>
            <a:off x="86125" y="1634075"/>
            <a:ext cx="5913000" cy="29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Exploração ativa do meio dependente dos pais.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Incentivo de exploração do meio - desenvolvimento de </a:t>
            </a:r>
            <a:r>
              <a:rPr b="1" lang="en" sz="1400">
                <a:solidFill>
                  <a:srgbClr val="000000"/>
                </a:solidFill>
              </a:rPr>
              <a:t>independência</a:t>
            </a:r>
            <a:r>
              <a:rPr lang="en" sz="1400">
                <a:solidFill>
                  <a:srgbClr val="000000"/>
                </a:solidFill>
              </a:rPr>
              <a:t> e </a:t>
            </a:r>
            <a:r>
              <a:rPr b="1" lang="en" sz="1400">
                <a:solidFill>
                  <a:srgbClr val="000000"/>
                </a:solidFill>
              </a:rPr>
              <a:t>autonomia</a:t>
            </a:r>
            <a:r>
              <a:rPr lang="en" sz="1400">
                <a:solidFill>
                  <a:srgbClr val="000000"/>
                </a:solidFill>
              </a:rPr>
              <a:t>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 Virtude social</a:t>
            </a:r>
            <a:r>
              <a:rPr lang="en" sz="1400">
                <a:solidFill>
                  <a:srgbClr val="000000"/>
                </a:solidFill>
              </a:rPr>
              <a:t> desenvolvida é a autonomia e o desejo.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Se for demasiado protegida será mais </a:t>
            </a:r>
            <a:r>
              <a:rPr b="1" lang="en" sz="1400">
                <a:solidFill>
                  <a:srgbClr val="000000"/>
                </a:solidFill>
              </a:rPr>
              <a:t>dependente</a:t>
            </a:r>
            <a:r>
              <a:rPr lang="en" sz="1400">
                <a:solidFill>
                  <a:srgbClr val="000000"/>
                </a:solidFill>
              </a:rPr>
              <a:t>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u="sng">
                <a:solidFill>
                  <a:srgbClr val="000000"/>
                </a:solidFill>
              </a:rPr>
              <a:t>Patologias associadas:</a:t>
            </a:r>
            <a:r>
              <a:rPr lang="en" sz="1400">
                <a:solidFill>
                  <a:srgbClr val="000000"/>
                </a:solidFill>
              </a:rPr>
              <a:t>  paranóia, obsessão, compulsão e impulsividade.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Desenvolve-se a </a:t>
            </a:r>
            <a:r>
              <a:rPr b="1" lang="en" sz="1400">
                <a:solidFill>
                  <a:srgbClr val="000000"/>
                </a:solidFill>
              </a:rPr>
              <a:t>auto-afirmação</a:t>
            </a:r>
            <a:r>
              <a:rPr lang="en" sz="1400">
                <a:solidFill>
                  <a:srgbClr val="000000"/>
                </a:solidFill>
              </a:rPr>
              <a:t>, em casos extremos, poderá levar ao egocentrismo.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6" name="Google Shape;706;p43"/>
          <p:cNvPicPr preferRelativeResize="0"/>
          <p:nvPr/>
        </p:nvPicPr>
        <p:blipFill rotWithShape="1">
          <a:blip r:embed="rId3">
            <a:alphaModFix/>
          </a:blip>
          <a:srcRect b="0" l="0" r="37296" t="0"/>
          <a:stretch/>
        </p:blipFill>
        <p:spPr>
          <a:xfrm>
            <a:off x="5999125" y="1634075"/>
            <a:ext cx="2974200" cy="2992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4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Controlo locomotor – iniciativa/culpa (3 – 6 anos) / (3-5 anos) - 2ª infância</a:t>
            </a:r>
            <a:endParaRPr b="1"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4"/>
          <p:cNvSpPr txBox="1"/>
          <p:nvPr>
            <p:ph idx="1" type="body"/>
          </p:nvPr>
        </p:nvSpPr>
        <p:spPr>
          <a:xfrm>
            <a:off x="394375" y="1509125"/>
            <a:ext cx="5262900" cy="30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A  criança aprende a fazer coisas por iniciativa própria. 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A criança age de acordo com os seus impulsos. 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Se for motivada - </a:t>
            </a:r>
            <a:r>
              <a:rPr lang="en" sz="1300">
                <a:solidFill>
                  <a:srgbClr val="000000"/>
                </a:solidFill>
              </a:rPr>
              <a:t>desenvolvimento</a:t>
            </a:r>
            <a:r>
              <a:rPr lang="en" sz="1300">
                <a:solidFill>
                  <a:srgbClr val="000000"/>
                </a:solidFill>
              </a:rPr>
              <a:t> de  </a:t>
            </a:r>
            <a:r>
              <a:rPr b="1" lang="en" sz="1300">
                <a:solidFill>
                  <a:srgbClr val="000000"/>
                </a:solidFill>
              </a:rPr>
              <a:t>iniciativa</a:t>
            </a:r>
            <a:r>
              <a:rPr lang="en" sz="1300">
                <a:solidFill>
                  <a:srgbClr val="000000"/>
                </a:solidFill>
              </a:rPr>
              <a:t>, 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Virtude social: </a:t>
            </a:r>
            <a:r>
              <a:rPr b="1" lang="en" sz="1300">
                <a:solidFill>
                  <a:srgbClr val="000000"/>
                </a:solidFill>
              </a:rPr>
              <a:t> propósito</a:t>
            </a:r>
            <a:r>
              <a:rPr lang="en" sz="1300">
                <a:solidFill>
                  <a:srgbClr val="000000"/>
                </a:solidFill>
              </a:rPr>
              <a:t>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Se sofrer punições  - </a:t>
            </a:r>
            <a:r>
              <a:rPr lang="en" sz="1300">
                <a:solidFill>
                  <a:srgbClr val="000000"/>
                </a:solidFill>
              </a:rPr>
              <a:t>desenvolvimento</a:t>
            </a:r>
            <a:r>
              <a:rPr lang="en" sz="1300">
                <a:solidFill>
                  <a:srgbClr val="000000"/>
                </a:solidFill>
              </a:rPr>
              <a:t> de </a:t>
            </a:r>
            <a:r>
              <a:rPr b="1" lang="en" sz="1300">
                <a:solidFill>
                  <a:srgbClr val="000000"/>
                </a:solidFill>
              </a:rPr>
              <a:t>culpa</a:t>
            </a:r>
            <a:r>
              <a:rPr lang="en" sz="1300">
                <a:solidFill>
                  <a:srgbClr val="000000"/>
                </a:solidFill>
              </a:rPr>
              <a:t> e </a:t>
            </a:r>
            <a:r>
              <a:rPr b="1" lang="en" sz="1300">
                <a:solidFill>
                  <a:srgbClr val="000000"/>
                </a:solidFill>
              </a:rPr>
              <a:t>vergonha.</a:t>
            </a:r>
            <a:endParaRPr b="1"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 u="sng">
                <a:solidFill>
                  <a:srgbClr val="000000"/>
                </a:solidFill>
              </a:rPr>
              <a:t>Psicopatologias associadas:</a:t>
            </a:r>
            <a:r>
              <a:rPr lang="en" sz="1300">
                <a:solidFill>
                  <a:srgbClr val="000000"/>
                </a:solidFill>
              </a:rPr>
              <a:t> conversão, fobia, manifestações psicossomáticas, inibição.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Desenvolve-se a </a:t>
            </a:r>
            <a:r>
              <a:rPr b="1" lang="en" sz="1300">
                <a:solidFill>
                  <a:srgbClr val="000000"/>
                </a:solidFill>
              </a:rPr>
              <a:t>antecipação de papéis</a:t>
            </a:r>
            <a:r>
              <a:rPr lang="en" sz="1300">
                <a:solidFill>
                  <a:srgbClr val="000000"/>
                </a:solidFill>
              </a:rPr>
              <a:t>, em casos extremos pode levar à fixação.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3" name="Google Shape;713;p44"/>
          <p:cNvPicPr preferRelativeResize="0"/>
          <p:nvPr/>
        </p:nvPicPr>
        <p:blipFill rotWithShape="1">
          <a:blip r:embed="rId3">
            <a:alphaModFix/>
          </a:blip>
          <a:srcRect b="0" l="46890" r="-1738" t="0"/>
          <a:stretch/>
        </p:blipFill>
        <p:spPr>
          <a:xfrm>
            <a:off x="5916125" y="1432182"/>
            <a:ext cx="2883900" cy="3222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5"/>
          <p:cNvSpPr txBox="1"/>
          <p:nvPr>
            <p:ph type="title"/>
          </p:nvPr>
        </p:nvSpPr>
        <p:spPr>
          <a:xfrm>
            <a:off x="329375" y="0"/>
            <a:ext cx="8199300" cy="13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000"/>
              <a:t>Período de latência – produtividade/inferioridade (7-12 anos)  - Idade escolar</a:t>
            </a:r>
            <a:endParaRPr/>
          </a:p>
        </p:txBody>
      </p:sp>
      <p:sp>
        <p:nvSpPr>
          <p:cNvPr id="719" name="Google Shape;719;p45"/>
          <p:cNvSpPr txBox="1"/>
          <p:nvPr>
            <p:ph idx="1" type="body"/>
          </p:nvPr>
        </p:nvSpPr>
        <p:spPr>
          <a:xfrm>
            <a:off x="244250" y="1369500"/>
            <a:ext cx="576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Desenvolve-se ainda mais a confiança, autonomia e iniciativa, tendo estas muita importância.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Existe um maior controlo dos impulsos permitindo a atenção, o esforço e a responsabilidade.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A criança corresponde ao que lhe é pedido, - desenvolvimento da </a:t>
            </a:r>
            <a:r>
              <a:rPr b="1" lang="en" sz="1300">
                <a:solidFill>
                  <a:srgbClr val="000000"/>
                </a:solidFill>
              </a:rPr>
              <a:t>autoestima</a:t>
            </a:r>
            <a:r>
              <a:rPr lang="en" sz="1300">
                <a:solidFill>
                  <a:srgbClr val="000000"/>
                </a:solidFill>
              </a:rPr>
              <a:t> e </a:t>
            </a:r>
            <a:r>
              <a:rPr b="1" lang="en" sz="1300">
                <a:solidFill>
                  <a:srgbClr val="000000"/>
                </a:solidFill>
              </a:rPr>
              <a:t>produtividade</a:t>
            </a:r>
            <a:r>
              <a:rPr lang="en" sz="1300">
                <a:solidFill>
                  <a:srgbClr val="000000"/>
                </a:solidFill>
              </a:rPr>
              <a:t>.  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Virtude social: </a:t>
            </a:r>
            <a:r>
              <a:rPr b="1" lang="en" sz="1300">
                <a:solidFill>
                  <a:srgbClr val="000000"/>
                </a:solidFill>
              </a:rPr>
              <a:t>competência</a:t>
            </a:r>
            <a:r>
              <a:rPr lang="en" sz="1300">
                <a:solidFill>
                  <a:srgbClr val="000000"/>
                </a:solidFill>
              </a:rPr>
              <a:t>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Sem confiança, autonomia e iniciativa a criança irá desenvolver sentimentos de </a:t>
            </a:r>
            <a:r>
              <a:rPr b="1" lang="en" sz="1300">
                <a:solidFill>
                  <a:srgbClr val="000000"/>
                </a:solidFill>
              </a:rPr>
              <a:t>inferioridade</a:t>
            </a:r>
            <a:r>
              <a:rPr lang="en" sz="1300">
                <a:solidFill>
                  <a:srgbClr val="000000"/>
                </a:solidFill>
              </a:rPr>
              <a:t>. 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 u="sng">
                <a:solidFill>
                  <a:srgbClr val="000000"/>
                </a:solidFill>
              </a:rPr>
              <a:t>Psicopatologias associadas:</a:t>
            </a:r>
            <a:r>
              <a:rPr lang="en" sz="1300">
                <a:solidFill>
                  <a:srgbClr val="000000"/>
                </a:solidFill>
              </a:rPr>
              <a:t> inibição da criatividade, inércia.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Grande desenvolvimento de identidade:</a:t>
            </a:r>
            <a:r>
              <a:rPr lang="en" sz="1300">
                <a:solidFill>
                  <a:srgbClr val="000000"/>
                </a:solidFill>
              </a:rPr>
              <a:t> aprendizagem.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0" name="Google Shape;72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650" y="1532700"/>
            <a:ext cx="2679300" cy="2560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6"/>
          <p:cNvSpPr txBox="1"/>
          <p:nvPr>
            <p:ph type="title"/>
          </p:nvPr>
        </p:nvSpPr>
        <p:spPr>
          <a:xfrm>
            <a:off x="361075" y="153825"/>
            <a:ext cx="8116500" cy="13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000"/>
              <a:t>Moratória Psicossocial – identidade/confusão de identidade (12 – 18 anos) - puberdade e adolescência</a:t>
            </a:r>
            <a:endParaRPr/>
          </a:p>
        </p:txBody>
      </p:sp>
      <p:sp>
        <p:nvSpPr>
          <p:cNvPr id="726" name="Google Shape;726;p46"/>
          <p:cNvSpPr txBox="1"/>
          <p:nvPr>
            <p:ph idx="1" type="body"/>
          </p:nvPr>
        </p:nvSpPr>
        <p:spPr>
          <a:xfrm>
            <a:off x="429450" y="1545475"/>
            <a:ext cx="435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Ocorre a  </a:t>
            </a:r>
            <a:r>
              <a:rPr b="1" lang="en" sz="1200">
                <a:solidFill>
                  <a:srgbClr val="000000"/>
                </a:solidFill>
              </a:rPr>
              <a:t>crise da adolescência</a:t>
            </a:r>
            <a:r>
              <a:rPr lang="en" sz="1200">
                <a:solidFill>
                  <a:srgbClr val="000000"/>
                </a:solidFill>
              </a:rPr>
              <a:t>. 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É necessária a construção de uma </a:t>
            </a:r>
            <a:r>
              <a:rPr b="1" lang="en" sz="1200">
                <a:solidFill>
                  <a:srgbClr val="000000"/>
                </a:solidFill>
              </a:rPr>
              <a:t>identidade</a:t>
            </a:r>
            <a:r>
              <a:rPr lang="en" sz="1200">
                <a:solidFill>
                  <a:srgbClr val="000000"/>
                </a:solidFill>
              </a:rPr>
              <a:t>, conseguida através da </a:t>
            </a:r>
            <a:r>
              <a:rPr lang="en" sz="1200">
                <a:solidFill>
                  <a:srgbClr val="000000"/>
                </a:solidFill>
              </a:rPr>
              <a:t>experimentação</a:t>
            </a:r>
            <a:r>
              <a:rPr lang="en" sz="1200">
                <a:solidFill>
                  <a:srgbClr val="000000"/>
                </a:solidFill>
              </a:rPr>
              <a:t> de papéis.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Identidade mal solidificada - confusão de </a:t>
            </a:r>
            <a:r>
              <a:rPr lang="en" sz="1200">
                <a:solidFill>
                  <a:srgbClr val="000000"/>
                </a:solidFill>
              </a:rPr>
              <a:t>identidade.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 Desenvolve-se a competência da </a:t>
            </a:r>
            <a:r>
              <a:rPr b="1" lang="en" sz="1200">
                <a:solidFill>
                  <a:srgbClr val="000000"/>
                </a:solidFill>
              </a:rPr>
              <a:t>lealdade.</a:t>
            </a:r>
            <a:r>
              <a:rPr lang="en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Se houver uma </a:t>
            </a:r>
            <a:r>
              <a:rPr b="1" lang="en" sz="1200">
                <a:solidFill>
                  <a:srgbClr val="000000"/>
                </a:solidFill>
              </a:rPr>
              <a:t>confusão</a:t>
            </a:r>
            <a:r>
              <a:rPr lang="en" sz="1200">
                <a:solidFill>
                  <a:srgbClr val="000000"/>
                </a:solidFill>
              </a:rPr>
              <a:t> de papéis, isso pode levar à recusa do adolescente de integrar o mundo adulto, levando a formas imaturas de reagir.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u="sng">
                <a:solidFill>
                  <a:srgbClr val="000000"/>
                </a:solidFill>
              </a:rPr>
              <a:t>Psicopatologias associadas:</a:t>
            </a:r>
            <a:r>
              <a:rPr lang="en" sz="1200">
                <a:solidFill>
                  <a:srgbClr val="000000"/>
                </a:solidFill>
              </a:rPr>
              <a:t> delinquência, perturbação da identidade do género, surtos psicóticos.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7" name="Google Shape;72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750" y="1403950"/>
            <a:ext cx="4274100" cy="2840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7"/>
          <p:cNvSpPr txBox="1"/>
          <p:nvPr>
            <p:ph type="title"/>
          </p:nvPr>
        </p:nvSpPr>
        <p:spPr>
          <a:xfrm>
            <a:off x="720000" y="1011550"/>
            <a:ext cx="77040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Maioridade jovem – intimidade/isolamento (18 – 30 anos) - Adulto Jovem</a:t>
            </a:r>
            <a:endParaRPr b="1" sz="30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7"/>
          <p:cNvSpPr txBox="1"/>
          <p:nvPr>
            <p:ph idx="1" type="body"/>
          </p:nvPr>
        </p:nvSpPr>
        <p:spPr>
          <a:xfrm>
            <a:off x="71450" y="1126800"/>
            <a:ext cx="490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Ao desenvolver uma identidade com a qual se sente à vontade, o adulto aprofundará relações de amor e compromisso.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As relações podem não ser gratificantes: </a:t>
            </a:r>
            <a:r>
              <a:rPr lang="en" sz="1300">
                <a:solidFill>
                  <a:srgbClr val="000000"/>
                </a:solidFill>
              </a:rPr>
              <a:t>desacordo, hostilidade, dominação</a:t>
            </a:r>
            <a:r>
              <a:rPr lang="en" sz="1300">
                <a:solidFill>
                  <a:srgbClr val="000000"/>
                </a:solidFill>
              </a:rPr>
              <a:t> </a:t>
            </a:r>
            <a:r>
              <a:rPr lang="en" sz="1300">
                <a:solidFill>
                  <a:srgbClr val="000000"/>
                </a:solidFill>
              </a:rPr>
              <a:t>ou desilusão.</a:t>
            </a:r>
            <a:r>
              <a:rPr lang="en" sz="1300">
                <a:solidFill>
                  <a:srgbClr val="000000"/>
                </a:solidFill>
              </a:rPr>
              <a:t> 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Medo destes perigos leva ao isolamento: dificuldade em tomar iniciativa e em estabelecer relações amorosas.  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rgbClr val="000000"/>
                </a:solidFill>
              </a:rPr>
              <a:t>Se o adulto conseguir criar relações afetivas fortes, irá desenvolver </a:t>
            </a:r>
            <a:r>
              <a:rPr b="1" lang="en" sz="1300">
                <a:solidFill>
                  <a:srgbClr val="000000"/>
                </a:solidFill>
              </a:rPr>
              <a:t>intimidade</a:t>
            </a:r>
            <a:r>
              <a:rPr lang="en" sz="1300">
                <a:solidFill>
                  <a:srgbClr val="000000"/>
                </a:solidFill>
              </a:rPr>
              <a:t>, caso contrário, terá tendência em </a:t>
            </a:r>
            <a:r>
              <a:rPr b="1" lang="en" sz="1300">
                <a:solidFill>
                  <a:srgbClr val="000000"/>
                </a:solidFill>
              </a:rPr>
              <a:t>isolar-se</a:t>
            </a:r>
            <a:r>
              <a:rPr lang="en" sz="1300">
                <a:solidFill>
                  <a:srgbClr val="000000"/>
                </a:solidFill>
              </a:rPr>
              <a:t>. A virtude social desenvolvida é o </a:t>
            </a:r>
            <a:r>
              <a:rPr b="1" lang="en" sz="1300">
                <a:solidFill>
                  <a:srgbClr val="000000"/>
                </a:solidFill>
              </a:rPr>
              <a:t>amor.</a:t>
            </a:r>
            <a:endParaRPr b="1"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 u="sng">
                <a:solidFill>
                  <a:srgbClr val="000000"/>
                </a:solidFill>
              </a:rPr>
              <a:t>Psicopatologias associadas:</a:t>
            </a:r>
            <a:r>
              <a:rPr lang="en" sz="1300">
                <a:solidFill>
                  <a:srgbClr val="000000"/>
                </a:solidFill>
              </a:rPr>
              <a:t> personalidade esquizóide, isolamento, descriminação.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4" name="Google Shape;73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075" y="1736300"/>
            <a:ext cx="4114800" cy="2314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8"/>
          <p:cNvSpPr txBox="1"/>
          <p:nvPr>
            <p:ph type="title"/>
          </p:nvPr>
        </p:nvSpPr>
        <p:spPr>
          <a:xfrm>
            <a:off x="336300" y="91850"/>
            <a:ext cx="8116500" cy="13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000"/>
              <a:t>Meia-Idade – generatividade/estagnação (30 – 60 anos) - Adulto</a:t>
            </a:r>
            <a:endParaRPr b="1" sz="3000"/>
          </a:p>
        </p:txBody>
      </p:sp>
      <p:pic>
        <p:nvPicPr>
          <p:cNvPr id="740" name="Google Shape;74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175" y="1468000"/>
            <a:ext cx="3753000" cy="281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41" name="Google Shape;741;p48"/>
          <p:cNvSpPr txBox="1"/>
          <p:nvPr/>
        </p:nvSpPr>
        <p:spPr>
          <a:xfrm>
            <a:off x="-134525" y="1552925"/>
            <a:ext cx="5462700" cy="3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  pessoa tem uma perspetiva mais alargada do mundo preocupando-se em dar sentido ao que faz.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Desejo de orientar as gerações mais jovens e tornar o mundo num lugar melhor, ou seja, entrar numa fase de </a:t>
            </a:r>
            <a:r>
              <a:rPr b="1" lang="en" sz="1200">
                <a:latin typeface="Rubik"/>
                <a:ea typeface="Rubik"/>
                <a:cs typeface="Rubik"/>
                <a:sym typeface="Rubik"/>
              </a:rPr>
              <a:t>generatividade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virtude social: cuidado pelos outros,  produção e carinho.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Se não for bem-sucedido - preocupação consigo próprio; gratificação pessoal - fase de </a:t>
            </a:r>
            <a:r>
              <a:rPr b="1" lang="en" sz="1200">
                <a:latin typeface="Rubik"/>
                <a:ea typeface="Rubik"/>
                <a:cs typeface="Rubik"/>
                <a:sym typeface="Rubik"/>
              </a:rPr>
              <a:t>estagnação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 u="sng">
                <a:latin typeface="Rubik"/>
                <a:ea typeface="Rubik"/>
                <a:cs typeface="Rubik"/>
                <a:sym typeface="Rubik"/>
              </a:rPr>
              <a:t>Patologias associadas: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crise de meia-idade e invalidez prematura.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 superação desta crise poderá levar à </a:t>
            </a:r>
            <a:r>
              <a:rPr b="1" lang="en" sz="1200">
                <a:latin typeface="Rubik"/>
                <a:ea typeface="Rubik"/>
                <a:cs typeface="Rubik"/>
                <a:sym typeface="Rubik"/>
              </a:rPr>
              <a:t>liderança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e ao </a:t>
            </a:r>
            <a:r>
              <a:rPr b="1" lang="en" sz="1200">
                <a:latin typeface="Rubik"/>
                <a:ea typeface="Rubik"/>
                <a:cs typeface="Rubik"/>
                <a:sym typeface="Rubik"/>
              </a:rPr>
              <a:t>proselitismo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. Pelo contrário, a </a:t>
            </a:r>
            <a:r>
              <a:rPr b="1" lang="en" sz="1200">
                <a:latin typeface="Rubik"/>
                <a:ea typeface="Rubik"/>
                <a:cs typeface="Rubik"/>
                <a:sym typeface="Rubik"/>
              </a:rPr>
              <a:t>estagnação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leva à </a:t>
            </a:r>
            <a:r>
              <a:rPr b="1" lang="en" sz="1200">
                <a:latin typeface="Rubik"/>
                <a:ea typeface="Rubik"/>
                <a:cs typeface="Rubik"/>
                <a:sym typeface="Rubik"/>
              </a:rPr>
              <a:t>desresponsabilização.</a:t>
            </a:r>
            <a:endParaRPr b="1"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9"/>
          <p:cNvSpPr txBox="1"/>
          <p:nvPr>
            <p:ph type="title"/>
          </p:nvPr>
        </p:nvSpPr>
        <p:spPr>
          <a:xfrm>
            <a:off x="361075" y="107700"/>
            <a:ext cx="8116500" cy="13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000"/>
              <a:t>Maturidade  – integridade/desespero ( a partir dos 60 / 65 anos) - Idade da reforma</a:t>
            </a:r>
            <a:endParaRPr b="1" sz="3000"/>
          </a:p>
        </p:txBody>
      </p:sp>
      <p:pic>
        <p:nvPicPr>
          <p:cNvPr id="747" name="Google Shape;74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200" y="2021075"/>
            <a:ext cx="3935100" cy="164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48" name="Google Shape;748;p49"/>
          <p:cNvSpPr txBox="1"/>
          <p:nvPr>
            <p:ph idx="1" type="body"/>
          </p:nvPr>
        </p:nvSpPr>
        <p:spPr>
          <a:xfrm>
            <a:off x="199625" y="1518475"/>
            <a:ext cx="47772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O último estádio é caracterizado por uma autorreflexão e um balanço do pa</a:t>
            </a:r>
            <a:r>
              <a:rPr lang="en" sz="1300">
                <a:solidFill>
                  <a:srgbClr val="000000"/>
                </a:solidFill>
              </a:rPr>
              <a:t>ssado vivido. Quando se considera que o balanço da vida é positivo, sente-se </a:t>
            </a:r>
            <a:r>
              <a:rPr b="1" lang="en" sz="1300">
                <a:solidFill>
                  <a:srgbClr val="000000"/>
                </a:solidFill>
              </a:rPr>
              <a:t>integridade</a:t>
            </a:r>
            <a:r>
              <a:rPr lang="en" sz="1300">
                <a:solidFill>
                  <a:srgbClr val="000000"/>
                </a:solidFill>
              </a:rPr>
              <a:t> desenvolvendo-se a virtude social de </a:t>
            </a:r>
            <a:r>
              <a:rPr b="1" lang="en" sz="1300">
                <a:solidFill>
                  <a:srgbClr val="000000"/>
                </a:solidFill>
              </a:rPr>
              <a:t>sabedoria.</a:t>
            </a:r>
            <a:endParaRPr b="1" sz="1300">
              <a:solidFill>
                <a:srgbClr val="000000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Quando, pelo contrário, o balanço da vida é negativo, sente-se </a:t>
            </a:r>
            <a:r>
              <a:rPr b="1" lang="en" sz="1300">
                <a:solidFill>
                  <a:srgbClr val="000000"/>
                </a:solidFill>
              </a:rPr>
              <a:t>desespero</a:t>
            </a:r>
            <a:r>
              <a:rPr lang="en" sz="1300">
                <a:solidFill>
                  <a:srgbClr val="000000"/>
                </a:solidFill>
              </a:rPr>
              <a:t>, tornando-se a morte algo difícil de aceitar, podendo traduzir-se em depressão, agressividade, alienação extrema e desespero.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0"/>
          <p:cNvSpPr txBox="1"/>
          <p:nvPr>
            <p:ph type="title"/>
          </p:nvPr>
        </p:nvSpPr>
        <p:spPr>
          <a:xfrm>
            <a:off x="72150" y="119625"/>
            <a:ext cx="8999700" cy="12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Os oito estádios do desenvolvimento humano</a:t>
            </a:r>
            <a:endParaRPr/>
          </a:p>
        </p:txBody>
      </p:sp>
      <p:sp>
        <p:nvSpPr>
          <p:cNvPr id="754" name="Google Shape;754;p50"/>
          <p:cNvSpPr txBox="1"/>
          <p:nvPr/>
        </p:nvSpPr>
        <p:spPr>
          <a:xfrm>
            <a:off x="0" y="3725875"/>
            <a:ext cx="2103900" cy="7389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Estádio Sensorial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0-18 meses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Confiança/Desconfiança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755" name="Google Shape;755;p50"/>
          <p:cNvCxnSpPr/>
          <p:nvPr/>
        </p:nvCxnSpPr>
        <p:spPr>
          <a:xfrm flipH="1" rot="10800000">
            <a:off x="3733750" y="1782875"/>
            <a:ext cx="1500" cy="4350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6" name="Google Shape;756;p50"/>
          <p:cNvSpPr txBox="1"/>
          <p:nvPr/>
        </p:nvSpPr>
        <p:spPr>
          <a:xfrm>
            <a:off x="2846350" y="859475"/>
            <a:ext cx="1776300" cy="9234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Desenvolvimento 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Muscular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18 meses - 3 anos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Autonomia/Dúvida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57" name="Google Shape;75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75" y="2132320"/>
            <a:ext cx="1161160" cy="124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8" name="Google Shape;758;p50"/>
          <p:cNvCxnSpPr/>
          <p:nvPr/>
        </p:nvCxnSpPr>
        <p:spPr>
          <a:xfrm>
            <a:off x="1051950" y="3247375"/>
            <a:ext cx="0" cy="4785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59" name="Google Shape;75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0552" y="2136725"/>
            <a:ext cx="787896" cy="12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6475" y="2132325"/>
            <a:ext cx="574200" cy="12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50"/>
          <p:cNvSpPr txBox="1"/>
          <p:nvPr/>
        </p:nvSpPr>
        <p:spPr>
          <a:xfrm>
            <a:off x="5235425" y="3854925"/>
            <a:ext cx="1776300" cy="7389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Controlo </a:t>
            </a: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Locomotor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3-6 anos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Iniciativa/Culpa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762" name="Google Shape;762;p50"/>
          <p:cNvCxnSpPr/>
          <p:nvPr/>
        </p:nvCxnSpPr>
        <p:spPr>
          <a:xfrm>
            <a:off x="6123575" y="3376425"/>
            <a:ext cx="0" cy="4785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63" name="Google Shape;763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2400" y="2136755"/>
            <a:ext cx="738257" cy="12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50"/>
          <p:cNvSpPr txBox="1"/>
          <p:nvPr/>
        </p:nvSpPr>
        <p:spPr>
          <a:xfrm>
            <a:off x="7223375" y="859488"/>
            <a:ext cx="1776300" cy="9234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Período</a:t>
            </a: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de Latência 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7-12 anos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Produtividade/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Inferioridade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765" name="Google Shape;765;p50"/>
          <p:cNvCxnSpPr/>
          <p:nvPr/>
        </p:nvCxnSpPr>
        <p:spPr>
          <a:xfrm flipH="1" rot="10800000">
            <a:off x="8110763" y="1697325"/>
            <a:ext cx="1500" cy="4350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/>
          <p:nvPr/>
        </p:nvSpPr>
        <p:spPr>
          <a:xfrm>
            <a:off x="4880699" y="3209425"/>
            <a:ext cx="2644094" cy="1096097"/>
          </a:xfrm>
          <a:custGeom>
            <a:rect b="b" l="l" r="r" t="t"/>
            <a:pathLst>
              <a:path extrusionOk="0" h="3734" w="26673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3"/>
          <p:cNvSpPr/>
          <p:nvPr/>
        </p:nvSpPr>
        <p:spPr>
          <a:xfrm>
            <a:off x="719999" y="3209425"/>
            <a:ext cx="2644094" cy="1096097"/>
          </a:xfrm>
          <a:custGeom>
            <a:rect b="b" l="l" r="r" t="t"/>
            <a:pathLst>
              <a:path extrusionOk="0" h="3734" w="26673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3"/>
          <p:cNvSpPr/>
          <p:nvPr/>
        </p:nvSpPr>
        <p:spPr>
          <a:xfrm>
            <a:off x="647149" y="1694900"/>
            <a:ext cx="2644094" cy="1096097"/>
          </a:xfrm>
          <a:custGeom>
            <a:rect b="b" l="l" r="r" t="t"/>
            <a:pathLst>
              <a:path extrusionOk="0" h="3734" w="26673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3"/>
          <p:cNvSpPr/>
          <p:nvPr/>
        </p:nvSpPr>
        <p:spPr>
          <a:xfrm>
            <a:off x="4880699" y="1804050"/>
            <a:ext cx="2644094" cy="1096097"/>
          </a:xfrm>
          <a:custGeom>
            <a:rect b="b" l="l" r="r" t="t"/>
            <a:pathLst>
              <a:path extrusionOk="0" h="3734" w="26673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3"/>
          <p:cNvSpPr/>
          <p:nvPr/>
        </p:nvSpPr>
        <p:spPr>
          <a:xfrm>
            <a:off x="7295725" y="1854395"/>
            <a:ext cx="1301297" cy="932634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3"/>
          <p:cNvSpPr/>
          <p:nvPr/>
        </p:nvSpPr>
        <p:spPr>
          <a:xfrm>
            <a:off x="3157007" y="3368938"/>
            <a:ext cx="1301257" cy="932592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3"/>
          <p:cNvSpPr/>
          <p:nvPr/>
        </p:nvSpPr>
        <p:spPr>
          <a:xfrm>
            <a:off x="7295742" y="3368938"/>
            <a:ext cx="1301257" cy="932620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3"/>
          <p:cNvSpPr txBox="1"/>
          <p:nvPr>
            <p:ph idx="13" type="title"/>
          </p:nvPr>
        </p:nvSpPr>
        <p:spPr>
          <a:xfrm>
            <a:off x="3221507" y="3428675"/>
            <a:ext cx="10449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28" name="Google Shape;328;p33"/>
          <p:cNvSpPr txBox="1"/>
          <p:nvPr>
            <p:ph idx="14" type="title"/>
          </p:nvPr>
        </p:nvSpPr>
        <p:spPr>
          <a:xfrm>
            <a:off x="7379100" y="1914150"/>
            <a:ext cx="10449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29" name="Google Shape;329;p33"/>
          <p:cNvSpPr txBox="1"/>
          <p:nvPr>
            <p:ph idx="15" type="title"/>
          </p:nvPr>
        </p:nvSpPr>
        <p:spPr>
          <a:xfrm>
            <a:off x="7379100" y="3428675"/>
            <a:ext cx="10449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30" name="Google Shape;330;p33"/>
          <p:cNvSpPr txBox="1"/>
          <p:nvPr>
            <p:ph idx="2" type="title"/>
          </p:nvPr>
        </p:nvSpPr>
        <p:spPr>
          <a:xfrm>
            <a:off x="720000" y="1979100"/>
            <a:ext cx="2498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Biografia</a:t>
            </a:r>
            <a:endParaRPr sz="2000"/>
          </a:p>
        </p:txBody>
      </p:sp>
      <p:sp>
        <p:nvSpPr>
          <p:cNvPr id="331" name="Google Shape;331;p33"/>
          <p:cNvSpPr txBox="1"/>
          <p:nvPr>
            <p:ph idx="3" type="title"/>
          </p:nvPr>
        </p:nvSpPr>
        <p:spPr>
          <a:xfrm>
            <a:off x="4726450" y="1761388"/>
            <a:ext cx="2952600" cy="1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Teoria do Desenvolvimento Psicossocia</a:t>
            </a:r>
            <a:r>
              <a:rPr lang="en"/>
              <a:t>l</a:t>
            </a:r>
            <a:endParaRPr/>
          </a:p>
        </p:txBody>
      </p:sp>
      <p:sp>
        <p:nvSpPr>
          <p:cNvPr id="332" name="Google Shape;332;p33"/>
          <p:cNvSpPr txBox="1"/>
          <p:nvPr>
            <p:ph idx="5" type="title"/>
          </p:nvPr>
        </p:nvSpPr>
        <p:spPr>
          <a:xfrm>
            <a:off x="792850" y="3493613"/>
            <a:ext cx="2498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Importância </a:t>
            </a:r>
            <a:r>
              <a:rPr lang="en" sz="2000"/>
              <a:t>da Teo</a:t>
            </a:r>
            <a:r>
              <a:rPr lang="en" sz="2000"/>
              <a:t>ria de Erikson</a:t>
            </a:r>
            <a:endParaRPr sz="2000"/>
          </a:p>
        </p:txBody>
      </p:sp>
      <p:sp>
        <p:nvSpPr>
          <p:cNvPr id="333" name="Google Shape;333;p33"/>
          <p:cNvSpPr txBox="1"/>
          <p:nvPr>
            <p:ph idx="7" type="title"/>
          </p:nvPr>
        </p:nvSpPr>
        <p:spPr>
          <a:xfrm>
            <a:off x="4953550" y="3493634"/>
            <a:ext cx="2498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Críticas</a:t>
            </a:r>
            <a:endParaRPr sz="2000"/>
          </a:p>
        </p:txBody>
      </p:sp>
      <p:sp>
        <p:nvSpPr>
          <p:cNvPr id="334" name="Google Shape;334;p33"/>
          <p:cNvSpPr/>
          <p:nvPr/>
        </p:nvSpPr>
        <p:spPr>
          <a:xfrm>
            <a:off x="8320875" y="918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3"/>
          <p:cNvSpPr/>
          <p:nvPr/>
        </p:nvSpPr>
        <p:spPr>
          <a:xfrm flipH="1">
            <a:off x="771092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3"/>
          <p:cNvSpPr/>
          <p:nvPr/>
        </p:nvSpPr>
        <p:spPr>
          <a:xfrm>
            <a:off x="7207800" y="43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3"/>
          <p:cNvSpPr/>
          <p:nvPr/>
        </p:nvSpPr>
        <p:spPr>
          <a:xfrm flipH="1">
            <a:off x="7240775" y="49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3"/>
          <p:cNvSpPr/>
          <p:nvPr/>
        </p:nvSpPr>
        <p:spPr>
          <a:xfrm flipH="1">
            <a:off x="7835075" y="4964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3"/>
          <p:cNvSpPr/>
          <p:nvPr/>
        </p:nvSpPr>
        <p:spPr>
          <a:xfrm flipH="1">
            <a:off x="789087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3"/>
          <p:cNvSpPr/>
          <p:nvPr/>
        </p:nvSpPr>
        <p:spPr>
          <a:xfrm>
            <a:off x="8075167" y="441941"/>
            <a:ext cx="147309" cy="151854"/>
          </a:xfrm>
          <a:custGeom>
            <a:rect b="b" l="l" r="r" t="t"/>
            <a:pathLst>
              <a:path extrusionOk="0" h="1068" w="1036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8001950" y="1045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8085338" y="1970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3"/>
          <p:cNvSpPr/>
          <p:nvPr/>
        </p:nvSpPr>
        <p:spPr>
          <a:xfrm>
            <a:off x="8043638" y="90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3"/>
          <p:cNvSpPr/>
          <p:nvPr/>
        </p:nvSpPr>
        <p:spPr>
          <a:xfrm flipH="1">
            <a:off x="7670263" y="49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3"/>
          <p:cNvSpPr/>
          <p:nvPr/>
        </p:nvSpPr>
        <p:spPr>
          <a:xfrm flipH="1">
            <a:off x="8057450" y="842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7188117" y="142066"/>
            <a:ext cx="147309" cy="151854"/>
          </a:xfrm>
          <a:custGeom>
            <a:rect b="b" l="l" r="r" t="t"/>
            <a:pathLst>
              <a:path extrusionOk="0" h="1068" w="1036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3"/>
          <p:cNvSpPr txBox="1"/>
          <p:nvPr>
            <p:ph type="title"/>
          </p:nvPr>
        </p:nvSpPr>
        <p:spPr>
          <a:xfrm>
            <a:off x="574300" y="250013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48" name="Google Shape;348;p33"/>
          <p:cNvSpPr/>
          <p:nvPr/>
        </p:nvSpPr>
        <p:spPr>
          <a:xfrm>
            <a:off x="3156994" y="1885787"/>
            <a:ext cx="1301297" cy="932620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3"/>
          <p:cNvSpPr txBox="1"/>
          <p:nvPr>
            <p:ph idx="9" type="title"/>
          </p:nvPr>
        </p:nvSpPr>
        <p:spPr>
          <a:xfrm>
            <a:off x="3221507" y="1914150"/>
            <a:ext cx="10449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1"/>
          <p:cNvSpPr txBox="1"/>
          <p:nvPr/>
        </p:nvSpPr>
        <p:spPr>
          <a:xfrm>
            <a:off x="84625" y="3718200"/>
            <a:ext cx="2175600" cy="9234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Moratória Psicossocial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12-18 anos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Identidade/Confusão de Identidade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771" name="Google Shape;771;p51"/>
          <p:cNvCxnSpPr/>
          <p:nvPr/>
        </p:nvCxnSpPr>
        <p:spPr>
          <a:xfrm flipH="1" rot="10800000">
            <a:off x="3621125" y="1598375"/>
            <a:ext cx="1500" cy="4350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2" name="Google Shape;772;p51"/>
          <p:cNvSpPr txBox="1"/>
          <p:nvPr/>
        </p:nvSpPr>
        <p:spPr>
          <a:xfrm>
            <a:off x="2586125" y="901513"/>
            <a:ext cx="2071500" cy="7389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Maioridade Jovem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18-30 anos 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Intimidade/Isolamento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773" name="Google Shape;773;p51"/>
          <p:cNvCxnSpPr/>
          <p:nvPr/>
        </p:nvCxnSpPr>
        <p:spPr>
          <a:xfrm>
            <a:off x="1136575" y="3239700"/>
            <a:ext cx="0" cy="4785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4" name="Google Shape;774;p51"/>
          <p:cNvSpPr txBox="1"/>
          <p:nvPr/>
        </p:nvSpPr>
        <p:spPr>
          <a:xfrm>
            <a:off x="5181425" y="3854925"/>
            <a:ext cx="1884300" cy="9234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Meia-Idade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30-60 anos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Generatividade/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Estagnação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775" name="Google Shape;775;p51"/>
          <p:cNvCxnSpPr/>
          <p:nvPr/>
        </p:nvCxnSpPr>
        <p:spPr>
          <a:xfrm>
            <a:off x="6123575" y="3376425"/>
            <a:ext cx="0" cy="4785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6" name="Google Shape;776;p51"/>
          <p:cNvSpPr txBox="1"/>
          <p:nvPr/>
        </p:nvSpPr>
        <p:spPr>
          <a:xfrm>
            <a:off x="7111625" y="901525"/>
            <a:ext cx="1999800" cy="7389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Maturidade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 partir dos 60 anos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Integridade/Desespero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777" name="Google Shape;777;p51"/>
          <p:cNvCxnSpPr/>
          <p:nvPr/>
        </p:nvCxnSpPr>
        <p:spPr>
          <a:xfrm flipH="1" rot="10800000">
            <a:off x="8110763" y="1697325"/>
            <a:ext cx="1500" cy="4350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78" name="Google Shape;77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475" y="1903806"/>
            <a:ext cx="574200" cy="133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6350" y="2036300"/>
            <a:ext cx="711044" cy="13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0075" y="2130050"/>
            <a:ext cx="574200" cy="11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4425" y="2272461"/>
            <a:ext cx="574200" cy="1099739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51"/>
          <p:cNvSpPr txBox="1"/>
          <p:nvPr>
            <p:ph type="title"/>
          </p:nvPr>
        </p:nvSpPr>
        <p:spPr>
          <a:xfrm>
            <a:off x="72150" y="119625"/>
            <a:ext cx="8999700" cy="12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Os oito estádios do desenvolvimento humano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52"/>
          <p:cNvSpPr txBox="1"/>
          <p:nvPr>
            <p:ph type="title"/>
          </p:nvPr>
        </p:nvSpPr>
        <p:spPr>
          <a:xfrm>
            <a:off x="432875" y="2450750"/>
            <a:ext cx="4426200" cy="18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Importância da Teoria de Erikson</a:t>
            </a:r>
            <a:endParaRPr sz="4000"/>
          </a:p>
        </p:txBody>
      </p:sp>
      <p:sp>
        <p:nvSpPr>
          <p:cNvPr id="788" name="Google Shape;788;p52"/>
          <p:cNvSpPr/>
          <p:nvPr/>
        </p:nvSpPr>
        <p:spPr>
          <a:xfrm>
            <a:off x="1937975" y="1284250"/>
            <a:ext cx="1544540" cy="1112046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9" name="Google Shape;789;p52"/>
          <p:cNvGrpSpPr/>
          <p:nvPr/>
        </p:nvGrpSpPr>
        <p:grpSpPr>
          <a:xfrm>
            <a:off x="4352213" y="-249185"/>
            <a:ext cx="4653212" cy="5580611"/>
            <a:chOff x="4352213" y="-249185"/>
            <a:chExt cx="4653212" cy="5580611"/>
          </a:xfrm>
        </p:grpSpPr>
        <p:sp>
          <p:nvSpPr>
            <p:cNvPr id="790" name="Google Shape;790;p52"/>
            <p:cNvSpPr/>
            <p:nvPr/>
          </p:nvSpPr>
          <p:spPr>
            <a:xfrm rot="9784833">
              <a:off x="4604940" y="303428"/>
              <a:ext cx="4147759" cy="2353635"/>
            </a:xfrm>
            <a:custGeom>
              <a:rect b="b" l="l" r="r" t="t"/>
              <a:pathLst>
                <a:path extrusionOk="0" h="27814" w="57888">
                  <a:moveTo>
                    <a:pt x="24329" y="0"/>
                  </a:moveTo>
                  <a:cubicBezTo>
                    <a:pt x="20137" y="0"/>
                    <a:pt x="15944" y="292"/>
                    <a:pt x="11795" y="876"/>
                  </a:cubicBezTo>
                  <a:cubicBezTo>
                    <a:pt x="8059" y="1400"/>
                    <a:pt x="3909" y="2467"/>
                    <a:pt x="2041" y="5691"/>
                  </a:cubicBezTo>
                  <a:cubicBezTo>
                    <a:pt x="0" y="9206"/>
                    <a:pt x="1640" y="13707"/>
                    <a:pt x="4033" y="17005"/>
                  </a:cubicBezTo>
                  <a:cubicBezTo>
                    <a:pt x="9661" y="24748"/>
                    <a:pt x="17144" y="27813"/>
                    <a:pt x="25551" y="27813"/>
                  </a:cubicBezTo>
                  <a:cubicBezTo>
                    <a:pt x="28471" y="27813"/>
                    <a:pt x="31503" y="27443"/>
                    <a:pt x="34607" y="26771"/>
                  </a:cubicBezTo>
                  <a:cubicBezTo>
                    <a:pt x="36981" y="26253"/>
                    <a:pt x="39274" y="25538"/>
                    <a:pt x="41395" y="24545"/>
                  </a:cubicBezTo>
                  <a:cubicBezTo>
                    <a:pt x="49157" y="20920"/>
                    <a:pt x="57888" y="5494"/>
                    <a:pt x="45372" y="2485"/>
                  </a:cubicBezTo>
                  <a:cubicBezTo>
                    <a:pt x="38494" y="832"/>
                    <a:pt x="31411" y="0"/>
                    <a:pt x="2432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2"/>
            <p:cNvSpPr/>
            <p:nvPr/>
          </p:nvSpPr>
          <p:spPr>
            <a:xfrm rot="5183080">
              <a:off x="5157570" y="2667457"/>
              <a:ext cx="2471275" cy="2691843"/>
            </a:xfrm>
            <a:custGeom>
              <a:rect b="b" l="l" r="r" t="t"/>
              <a:pathLst>
                <a:path extrusionOk="0" h="3020" w="2757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2"/>
            <p:cNvSpPr/>
            <p:nvPr/>
          </p:nvSpPr>
          <p:spPr>
            <a:xfrm>
              <a:off x="6599326" y="1952175"/>
              <a:ext cx="2246512" cy="2392162"/>
            </a:xfrm>
            <a:custGeom>
              <a:rect b="b" l="l" r="r" t="t"/>
              <a:pathLst>
                <a:path extrusionOk="0" h="12553" w="11789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2"/>
            <p:cNvSpPr/>
            <p:nvPr/>
          </p:nvSpPr>
          <p:spPr>
            <a:xfrm rot="2699978">
              <a:off x="5100115" y="1676290"/>
              <a:ext cx="2926222" cy="2176930"/>
            </a:xfrm>
            <a:custGeom>
              <a:rect b="b" l="l" r="r" t="t"/>
              <a:pathLst>
                <a:path extrusionOk="0" h="6589" w="10631">
                  <a:moveTo>
                    <a:pt x="1143" y="1"/>
                  </a:moveTo>
                  <a:cubicBezTo>
                    <a:pt x="967" y="1"/>
                    <a:pt x="802" y="27"/>
                    <a:pt x="654" y="87"/>
                  </a:cubicBezTo>
                  <a:cubicBezTo>
                    <a:pt x="25" y="340"/>
                    <a:pt x="1" y="1092"/>
                    <a:pt x="198" y="1764"/>
                  </a:cubicBezTo>
                  <a:cubicBezTo>
                    <a:pt x="827" y="3898"/>
                    <a:pt x="2683" y="5260"/>
                    <a:pt x="5075" y="6142"/>
                  </a:cubicBezTo>
                  <a:cubicBezTo>
                    <a:pt x="5543" y="6314"/>
                    <a:pt x="6012" y="6450"/>
                    <a:pt x="6474" y="6536"/>
                  </a:cubicBezTo>
                  <a:cubicBezTo>
                    <a:pt x="6664" y="6572"/>
                    <a:pt x="6867" y="6589"/>
                    <a:pt x="7074" y="6589"/>
                  </a:cubicBezTo>
                  <a:cubicBezTo>
                    <a:pt x="8703" y="6589"/>
                    <a:pt x="10631" y="5535"/>
                    <a:pt x="8799" y="4064"/>
                  </a:cubicBezTo>
                  <a:cubicBezTo>
                    <a:pt x="6992" y="2609"/>
                    <a:pt x="4933" y="1376"/>
                    <a:pt x="2781" y="445"/>
                  </a:cubicBezTo>
                  <a:cubicBezTo>
                    <a:pt x="2246" y="216"/>
                    <a:pt x="1649" y="1"/>
                    <a:pt x="1143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4" name="Google Shape;794;p52"/>
          <p:cNvSpPr/>
          <p:nvPr/>
        </p:nvSpPr>
        <p:spPr>
          <a:xfrm>
            <a:off x="8244128" y="2496750"/>
            <a:ext cx="259725" cy="267028"/>
          </a:xfrm>
          <a:custGeom>
            <a:rect b="b" l="l" r="r" t="t"/>
            <a:pathLst>
              <a:path extrusionOk="0" h="2701" w="2627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52"/>
          <p:cNvSpPr/>
          <p:nvPr/>
        </p:nvSpPr>
        <p:spPr>
          <a:xfrm>
            <a:off x="6183225" y="1104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52"/>
          <p:cNvSpPr/>
          <p:nvPr/>
        </p:nvSpPr>
        <p:spPr>
          <a:xfrm>
            <a:off x="7581625" y="1002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52"/>
          <p:cNvSpPr/>
          <p:nvPr/>
        </p:nvSpPr>
        <p:spPr>
          <a:xfrm>
            <a:off x="63099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52"/>
          <p:cNvSpPr/>
          <p:nvPr/>
        </p:nvSpPr>
        <p:spPr>
          <a:xfrm>
            <a:off x="6751175" y="13378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52"/>
          <p:cNvSpPr/>
          <p:nvPr/>
        </p:nvSpPr>
        <p:spPr>
          <a:xfrm>
            <a:off x="8003525" y="912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52"/>
          <p:cNvSpPr/>
          <p:nvPr/>
        </p:nvSpPr>
        <p:spPr>
          <a:xfrm>
            <a:off x="7158350" y="572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52"/>
          <p:cNvSpPr/>
          <p:nvPr/>
        </p:nvSpPr>
        <p:spPr>
          <a:xfrm flipH="1">
            <a:off x="614122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52"/>
          <p:cNvSpPr/>
          <p:nvPr/>
        </p:nvSpPr>
        <p:spPr>
          <a:xfrm>
            <a:off x="7222850" y="1198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52"/>
          <p:cNvSpPr/>
          <p:nvPr/>
        </p:nvSpPr>
        <p:spPr>
          <a:xfrm>
            <a:off x="7633963" y="934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52"/>
          <p:cNvSpPr/>
          <p:nvPr/>
        </p:nvSpPr>
        <p:spPr>
          <a:xfrm flipH="1">
            <a:off x="5702600" y="2229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52"/>
          <p:cNvSpPr/>
          <p:nvPr/>
        </p:nvSpPr>
        <p:spPr>
          <a:xfrm>
            <a:off x="5638100" y="16826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52"/>
          <p:cNvSpPr/>
          <p:nvPr/>
        </p:nvSpPr>
        <p:spPr>
          <a:xfrm flipH="1">
            <a:off x="5671075" y="1740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52"/>
          <p:cNvSpPr/>
          <p:nvPr/>
        </p:nvSpPr>
        <p:spPr>
          <a:xfrm flipH="1">
            <a:off x="6265375" y="1742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52"/>
          <p:cNvSpPr/>
          <p:nvPr/>
        </p:nvSpPr>
        <p:spPr>
          <a:xfrm>
            <a:off x="7222850" y="58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52"/>
          <p:cNvSpPr/>
          <p:nvPr/>
        </p:nvSpPr>
        <p:spPr>
          <a:xfrm flipH="1">
            <a:off x="5800000" y="20775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52"/>
          <p:cNvSpPr/>
          <p:nvPr/>
        </p:nvSpPr>
        <p:spPr>
          <a:xfrm flipH="1">
            <a:off x="632117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52"/>
          <p:cNvSpPr/>
          <p:nvPr/>
        </p:nvSpPr>
        <p:spPr>
          <a:xfrm>
            <a:off x="6263351" y="4275525"/>
            <a:ext cx="214127" cy="220152"/>
          </a:xfrm>
          <a:custGeom>
            <a:rect b="b" l="l" r="r" t="t"/>
            <a:pathLst>
              <a:path extrusionOk="0" h="2701" w="2627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52"/>
          <p:cNvSpPr/>
          <p:nvPr/>
        </p:nvSpPr>
        <p:spPr>
          <a:xfrm>
            <a:off x="7927300" y="4539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52"/>
          <p:cNvSpPr/>
          <p:nvPr/>
        </p:nvSpPr>
        <p:spPr>
          <a:xfrm>
            <a:off x="6876575" y="36782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52"/>
          <p:cNvSpPr/>
          <p:nvPr/>
        </p:nvSpPr>
        <p:spPr>
          <a:xfrm>
            <a:off x="7497650" y="3597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52"/>
          <p:cNvSpPr/>
          <p:nvPr/>
        </p:nvSpPr>
        <p:spPr>
          <a:xfrm>
            <a:off x="7581038" y="3689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52"/>
          <p:cNvSpPr/>
          <p:nvPr/>
        </p:nvSpPr>
        <p:spPr>
          <a:xfrm>
            <a:off x="7539338" y="35829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52"/>
          <p:cNvSpPr/>
          <p:nvPr/>
        </p:nvSpPr>
        <p:spPr>
          <a:xfrm flipH="1">
            <a:off x="7165963" y="39893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52"/>
          <p:cNvSpPr/>
          <p:nvPr/>
        </p:nvSpPr>
        <p:spPr>
          <a:xfrm flipH="1">
            <a:off x="7553150" y="43353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52"/>
          <p:cNvSpPr/>
          <p:nvPr/>
        </p:nvSpPr>
        <p:spPr>
          <a:xfrm>
            <a:off x="6817475" y="4122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52"/>
          <p:cNvSpPr/>
          <p:nvPr/>
        </p:nvSpPr>
        <p:spPr>
          <a:xfrm>
            <a:off x="67417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52"/>
          <p:cNvSpPr/>
          <p:nvPr/>
        </p:nvSpPr>
        <p:spPr>
          <a:xfrm>
            <a:off x="6775475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52"/>
          <p:cNvSpPr/>
          <p:nvPr/>
        </p:nvSpPr>
        <p:spPr>
          <a:xfrm>
            <a:off x="6673488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52"/>
          <p:cNvSpPr/>
          <p:nvPr/>
        </p:nvSpPr>
        <p:spPr>
          <a:xfrm>
            <a:off x="7197675" y="43363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52"/>
          <p:cNvSpPr/>
          <p:nvPr/>
        </p:nvSpPr>
        <p:spPr>
          <a:xfrm>
            <a:off x="7292625" y="4366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52"/>
          <p:cNvSpPr/>
          <p:nvPr/>
        </p:nvSpPr>
        <p:spPr>
          <a:xfrm>
            <a:off x="7958350" y="3417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52"/>
          <p:cNvSpPr/>
          <p:nvPr/>
        </p:nvSpPr>
        <p:spPr>
          <a:xfrm>
            <a:off x="7882600" y="37259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52"/>
          <p:cNvSpPr/>
          <p:nvPr/>
        </p:nvSpPr>
        <p:spPr>
          <a:xfrm>
            <a:off x="7916350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52"/>
          <p:cNvSpPr/>
          <p:nvPr/>
        </p:nvSpPr>
        <p:spPr>
          <a:xfrm>
            <a:off x="7814363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52"/>
          <p:cNvSpPr/>
          <p:nvPr/>
        </p:nvSpPr>
        <p:spPr>
          <a:xfrm>
            <a:off x="8338550" y="36310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52"/>
          <p:cNvSpPr/>
          <p:nvPr/>
        </p:nvSpPr>
        <p:spPr>
          <a:xfrm>
            <a:off x="8433500" y="3661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52"/>
          <p:cNvSpPr/>
          <p:nvPr/>
        </p:nvSpPr>
        <p:spPr>
          <a:xfrm>
            <a:off x="5346927" y="146320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52"/>
          <p:cNvSpPr/>
          <p:nvPr/>
        </p:nvSpPr>
        <p:spPr>
          <a:xfrm>
            <a:off x="7093290" y="2524338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52"/>
          <p:cNvSpPr/>
          <p:nvPr/>
        </p:nvSpPr>
        <p:spPr>
          <a:xfrm>
            <a:off x="7364575" y="11512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52"/>
          <p:cNvSpPr/>
          <p:nvPr/>
        </p:nvSpPr>
        <p:spPr>
          <a:xfrm>
            <a:off x="6469000" y="38432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52"/>
          <p:cNvSpPr/>
          <p:nvPr/>
        </p:nvSpPr>
        <p:spPr>
          <a:xfrm rot="-6779535">
            <a:off x="1766563" y="247767"/>
            <a:ext cx="648910" cy="469058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52"/>
          <p:cNvSpPr/>
          <p:nvPr/>
        </p:nvSpPr>
        <p:spPr>
          <a:xfrm rot="-715145">
            <a:off x="2230963" y="74759"/>
            <a:ext cx="1797725" cy="815088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52"/>
          <p:cNvSpPr txBox="1"/>
          <p:nvPr>
            <p:ph idx="2" type="title"/>
          </p:nvPr>
        </p:nvSpPr>
        <p:spPr>
          <a:xfrm>
            <a:off x="1937975" y="1337825"/>
            <a:ext cx="1416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38" name="Google Shape;838;p52"/>
          <p:cNvSpPr txBox="1"/>
          <p:nvPr/>
        </p:nvSpPr>
        <p:spPr>
          <a:xfrm>
            <a:off x="6602100" y="3309575"/>
            <a:ext cx="734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39" name="Google Shape;83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438" y="934700"/>
            <a:ext cx="2181300" cy="321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53"/>
          <p:cNvSpPr txBox="1"/>
          <p:nvPr>
            <p:ph type="title"/>
          </p:nvPr>
        </p:nvSpPr>
        <p:spPr>
          <a:xfrm>
            <a:off x="248275" y="167625"/>
            <a:ext cx="8390400" cy="7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Importância da teoria Erikson para o desenvolvimento Humano</a:t>
            </a:r>
            <a:endParaRPr b="1" sz="3000"/>
          </a:p>
        </p:txBody>
      </p:sp>
      <p:sp>
        <p:nvSpPr>
          <p:cNvPr id="845" name="Google Shape;845;p53"/>
          <p:cNvSpPr txBox="1"/>
          <p:nvPr>
            <p:ph idx="1" type="body"/>
          </p:nvPr>
        </p:nvSpPr>
        <p:spPr>
          <a:xfrm>
            <a:off x="4698475" y="1022550"/>
            <a:ext cx="3940200" cy="32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lang="en" sz="1400">
                <a:solidFill>
                  <a:srgbClr val="000000"/>
                </a:solidFill>
              </a:rPr>
              <a:t>teoria prolonga e apresenta  o desenvolvimento ao longo de toda a vida, aprofundando a investigação sobre a psicologia do adulto e do idoso.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Aborda a  importância da infância e da adolescência na construção da identidade.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 Erikson na sua teoria desvia o foco fundamental da sexualidade para as relações sociais.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846" name="Google Shape;84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75" y="1162700"/>
            <a:ext cx="3595500" cy="38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4"/>
          <p:cNvSpPr txBox="1"/>
          <p:nvPr>
            <p:ph type="title"/>
          </p:nvPr>
        </p:nvSpPr>
        <p:spPr>
          <a:xfrm>
            <a:off x="432875" y="2450750"/>
            <a:ext cx="4426200" cy="18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Críticas à Teoria de Erikson</a:t>
            </a:r>
            <a:endParaRPr sz="4000"/>
          </a:p>
        </p:txBody>
      </p:sp>
      <p:sp>
        <p:nvSpPr>
          <p:cNvPr id="852" name="Google Shape;852;p54"/>
          <p:cNvSpPr/>
          <p:nvPr/>
        </p:nvSpPr>
        <p:spPr>
          <a:xfrm>
            <a:off x="1937975" y="1284250"/>
            <a:ext cx="1544540" cy="1112046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3" name="Google Shape;853;p54"/>
          <p:cNvGrpSpPr/>
          <p:nvPr/>
        </p:nvGrpSpPr>
        <p:grpSpPr>
          <a:xfrm>
            <a:off x="4352213" y="-249185"/>
            <a:ext cx="4653212" cy="5580611"/>
            <a:chOff x="4352213" y="-249185"/>
            <a:chExt cx="4653212" cy="5580611"/>
          </a:xfrm>
        </p:grpSpPr>
        <p:sp>
          <p:nvSpPr>
            <p:cNvPr id="854" name="Google Shape;854;p54"/>
            <p:cNvSpPr/>
            <p:nvPr/>
          </p:nvSpPr>
          <p:spPr>
            <a:xfrm rot="9784833">
              <a:off x="4604940" y="303428"/>
              <a:ext cx="4147759" cy="2353635"/>
            </a:xfrm>
            <a:custGeom>
              <a:rect b="b" l="l" r="r" t="t"/>
              <a:pathLst>
                <a:path extrusionOk="0" h="27814" w="57888">
                  <a:moveTo>
                    <a:pt x="24329" y="0"/>
                  </a:moveTo>
                  <a:cubicBezTo>
                    <a:pt x="20137" y="0"/>
                    <a:pt x="15944" y="292"/>
                    <a:pt x="11795" y="876"/>
                  </a:cubicBezTo>
                  <a:cubicBezTo>
                    <a:pt x="8059" y="1400"/>
                    <a:pt x="3909" y="2467"/>
                    <a:pt x="2041" y="5691"/>
                  </a:cubicBezTo>
                  <a:cubicBezTo>
                    <a:pt x="0" y="9206"/>
                    <a:pt x="1640" y="13707"/>
                    <a:pt x="4033" y="17005"/>
                  </a:cubicBezTo>
                  <a:cubicBezTo>
                    <a:pt x="9661" y="24748"/>
                    <a:pt x="17144" y="27813"/>
                    <a:pt x="25551" y="27813"/>
                  </a:cubicBezTo>
                  <a:cubicBezTo>
                    <a:pt x="28471" y="27813"/>
                    <a:pt x="31503" y="27443"/>
                    <a:pt x="34607" y="26771"/>
                  </a:cubicBezTo>
                  <a:cubicBezTo>
                    <a:pt x="36981" y="26253"/>
                    <a:pt x="39274" y="25538"/>
                    <a:pt x="41395" y="24545"/>
                  </a:cubicBezTo>
                  <a:cubicBezTo>
                    <a:pt x="49157" y="20920"/>
                    <a:pt x="57888" y="5494"/>
                    <a:pt x="45372" y="2485"/>
                  </a:cubicBezTo>
                  <a:cubicBezTo>
                    <a:pt x="38494" y="832"/>
                    <a:pt x="31411" y="0"/>
                    <a:pt x="2432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4"/>
            <p:cNvSpPr/>
            <p:nvPr/>
          </p:nvSpPr>
          <p:spPr>
            <a:xfrm rot="5183080">
              <a:off x="5157570" y="2667457"/>
              <a:ext cx="2471275" cy="2691843"/>
            </a:xfrm>
            <a:custGeom>
              <a:rect b="b" l="l" r="r" t="t"/>
              <a:pathLst>
                <a:path extrusionOk="0" h="3020" w="2757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4"/>
            <p:cNvSpPr/>
            <p:nvPr/>
          </p:nvSpPr>
          <p:spPr>
            <a:xfrm>
              <a:off x="6599326" y="1952175"/>
              <a:ext cx="2246512" cy="2392162"/>
            </a:xfrm>
            <a:custGeom>
              <a:rect b="b" l="l" r="r" t="t"/>
              <a:pathLst>
                <a:path extrusionOk="0" h="12553" w="11789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4"/>
            <p:cNvSpPr/>
            <p:nvPr/>
          </p:nvSpPr>
          <p:spPr>
            <a:xfrm rot="2699978">
              <a:off x="5100115" y="1676290"/>
              <a:ext cx="2926222" cy="2176930"/>
            </a:xfrm>
            <a:custGeom>
              <a:rect b="b" l="l" r="r" t="t"/>
              <a:pathLst>
                <a:path extrusionOk="0" h="6589" w="10631">
                  <a:moveTo>
                    <a:pt x="1143" y="1"/>
                  </a:moveTo>
                  <a:cubicBezTo>
                    <a:pt x="967" y="1"/>
                    <a:pt x="802" y="27"/>
                    <a:pt x="654" y="87"/>
                  </a:cubicBezTo>
                  <a:cubicBezTo>
                    <a:pt x="25" y="340"/>
                    <a:pt x="1" y="1092"/>
                    <a:pt x="198" y="1764"/>
                  </a:cubicBezTo>
                  <a:cubicBezTo>
                    <a:pt x="827" y="3898"/>
                    <a:pt x="2683" y="5260"/>
                    <a:pt x="5075" y="6142"/>
                  </a:cubicBezTo>
                  <a:cubicBezTo>
                    <a:pt x="5543" y="6314"/>
                    <a:pt x="6012" y="6450"/>
                    <a:pt x="6474" y="6536"/>
                  </a:cubicBezTo>
                  <a:cubicBezTo>
                    <a:pt x="6664" y="6572"/>
                    <a:pt x="6867" y="6589"/>
                    <a:pt x="7074" y="6589"/>
                  </a:cubicBezTo>
                  <a:cubicBezTo>
                    <a:pt x="8703" y="6589"/>
                    <a:pt x="10631" y="5535"/>
                    <a:pt x="8799" y="4064"/>
                  </a:cubicBezTo>
                  <a:cubicBezTo>
                    <a:pt x="6992" y="2609"/>
                    <a:pt x="4933" y="1376"/>
                    <a:pt x="2781" y="445"/>
                  </a:cubicBezTo>
                  <a:cubicBezTo>
                    <a:pt x="2246" y="216"/>
                    <a:pt x="1649" y="1"/>
                    <a:pt x="1143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8" name="Google Shape;858;p54"/>
          <p:cNvSpPr/>
          <p:nvPr/>
        </p:nvSpPr>
        <p:spPr>
          <a:xfrm>
            <a:off x="8244128" y="2496750"/>
            <a:ext cx="259725" cy="267028"/>
          </a:xfrm>
          <a:custGeom>
            <a:rect b="b" l="l" r="r" t="t"/>
            <a:pathLst>
              <a:path extrusionOk="0" h="2701" w="2627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54"/>
          <p:cNvSpPr/>
          <p:nvPr/>
        </p:nvSpPr>
        <p:spPr>
          <a:xfrm>
            <a:off x="6183225" y="1104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54"/>
          <p:cNvSpPr/>
          <p:nvPr/>
        </p:nvSpPr>
        <p:spPr>
          <a:xfrm>
            <a:off x="7581625" y="1002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54"/>
          <p:cNvSpPr/>
          <p:nvPr/>
        </p:nvSpPr>
        <p:spPr>
          <a:xfrm>
            <a:off x="63099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54"/>
          <p:cNvSpPr/>
          <p:nvPr/>
        </p:nvSpPr>
        <p:spPr>
          <a:xfrm>
            <a:off x="6751175" y="13378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54"/>
          <p:cNvSpPr/>
          <p:nvPr/>
        </p:nvSpPr>
        <p:spPr>
          <a:xfrm>
            <a:off x="8003525" y="912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54"/>
          <p:cNvSpPr/>
          <p:nvPr/>
        </p:nvSpPr>
        <p:spPr>
          <a:xfrm>
            <a:off x="7158350" y="572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54"/>
          <p:cNvSpPr/>
          <p:nvPr/>
        </p:nvSpPr>
        <p:spPr>
          <a:xfrm flipH="1">
            <a:off x="614122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54"/>
          <p:cNvSpPr/>
          <p:nvPr/>
        </p:nvSpPr>
        <p:spPr>
          <a:xfrm>
            <a:off x="7222850" y="1198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54"/>
          <p:cNvSpPr/>
          <p:nvPr/>
        </p:nvSpPr>
        <p:spPr>
          <a:xfrm>
            <a:off x="7633963" y="934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54"/>
          <p:cNvSpPr/>
          <p:nvPr/>
        </p:nvSpPr>
        <p:spPr>
          <a:xfrm flipH="1">
            <a:off x="5702600" y="2229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54"/>
          <p:cNvSpPr/>
          <p:nvPr/>
        </p:nvSpPr>
        <p:spPr>
          <a:xfrm>
            <a:off x="5638100" y="16826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54"/>
          <p:cNvSpPr/>
          <p:nvPr/>
        </p:nvSpPr>
        <p:spPr>
          <a:xfrm flipH="1">
            <a:off x="5671075" y="1740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54"/>
          <p:cNvSpPr/>
          <p:nvPr/>
        </p:nvSpPr>
        <p:spPr>
          <a:xfrm flipH="1">
            <a:off x="6265375" y="1742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54"/>
          <p:cNvSpPr/>
          <p:nvPr/>
        </p:nvSpPr>
        <p:spPr>
          <a:xfrm>
            <a:off x="7222850" y="58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54"/>
          <p:cNvSpPr/>
          <p:nvPr/>
        </p:nvSpPr>
        <p:spPr>
          <a:xfrm flipH="1">
            <a:off x="5800000" y="20775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54"/>
          <p:cNvSpPr/>
          <p:nvPr/>
        </p:nvSpPr>
        <p:spPr>
          <a:xfrm flipH="1">
            <a:off x="632117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54"/>
          <p:cNvSpPr/>
          <p:nvPr/>
        </p:nvSpPr>
        <p:spPr>
          <a:xfrm>
            <a:off x="6263351" y="4275525"/>
            <a:ext cx="214127" cy="220152"/>
          </a:xfrm>
          <a:custGeom>
            <a:rect b="b" l="l" r="r" t="t"/>
            <a:pathLst>
              <a:path extrusionOk="0" h="2701" w="2627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54"/>
          <p:cNvSpPr/>
          <p:nvPr/>
        </p:nvSpPr>
        <p:spPr>
          <a:xfrm>
            <a:off x="7927300" y="4539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54"/>
          <p:cNvSpPr/>
          <p:nvPr/>
        </p:nvSpPr>
        <p:spPr>
          <a:xfrm>
            <a:off x="6876575" y="36782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54"/>
          <p:cNvSpPr/>
          <p:nvPr/>
        </p:nvSpPr>
        <p:spPr>
          <a:xfrm>
            <a:off x="7497650" y="3597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54"/>
          <p:cNvSpPr/>
          <p:nvPr/>
        </p:nvSpPr>
        <p:spPr>
          <a:xfrm>
            <a:off x="7581038" y="3689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54"/>
          <p:cNvSpPr/>
          <p:nvPr/>
        </p:nvSpPr>
        <p:spPr>
          <a:xfrm>
            <a:off x="7539338" y="35829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54"/>
          <p:cNvSpPr/>
          <p:nvPr/>
        </p:nvSpPr>
        <p:spPr>
          <a:xfrm flipH="1">
            <a:off x="7165963" y="39893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54"/>
          <p:cNvSpPr/>
          <p:nvPr/>
        </p:nvSpPr>
        <p:spPr>
          <a:xfrm flipH="1">
            <a:off x="7553150" y="43353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54"/>
          <p:cNvSpPr/>
          <p:nvPr/>
        </p:nvSpPr>
        <p:spPr>
          <a:xfrm>
            <a:off x="6817475" y="4122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54"/>
          <p:cNvSpPr/>
          <p:nvPr/>
        </p:nvSpPr>
        <p:spPr>
          <a:xfrm>
            <a:off x="67417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54"/>
          <p:cNvSpPr/>
          <p:nvPr/>
        </p:nvSpPr>
        <p:spPr>
          <a:xfrm>
            <a:off x="6775475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54"/>
          <p:cNvSpPr/>
          <p:nvPr/>
        </p:nvSpPr>
        <p:spPr>
          <a:xfrm>
            <a:off x="6673488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54"/>
          <p:cNvSpPr/>
          <p:nvPr/>
        </p:nvSpPr>
        <p:spPr>
          <a:xfrm>
            <a:off x="7197675" y="43363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54"/>
          <p:cNvSpPr/>
          <p:nvPr/>
        </p:nvSpPr>
        <p:spPr>
          <a:xfrm>
            <a:off x="7292625" y="4366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54"/>
          <p:cNvSpPr/>
          <p:nvPr/>
        </p:nvSpPr>
        <p:spPr>
          <a:xfrm>
            <a:off x="7958350" y="3417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54"/>
          <p:cNvSpPr/>
          <p:nvPr/>
        </p:nvSpPr>
        <p:spPr>
          <a:xfrm>
            <a:off x="7882600" y="37259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54"/>
          <p:cNvSpPr/>
          <p:nvPr/>
        </p:nvSpPr>
        <p:spPr>
          <a:xfrm>
            <a:off x="7916350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54"/>
          <p:cNvSpPr/>
          <p:nvPr/>
        </p:nvSpPr>
        <p:spPr>
          <a:xfrm>
            <a:off x="7814363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54"/>
          <p:cNvSpPr/>
          <p:nvPr/>
        </p:nvSpPr>
        <p:spPr>
          <a:xfrm>
            <a:off x="8338550" y="36310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54"/>
          <p:cNvSpPr/>
          <p:nvPr/>
        </p:nvSpPr>
        <p:spPr>
          <a:xfrm>
            <a:off x="8433500" y="3661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54"/>
          <p:cNvSpPr/>
          <p:nvPr/>
        </p:nvSpPr>
        <p:spPr>
          <a:xfrm>
            <a:off x="5346927" y="146320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54"/>
          <p:cNvSpPr/>
          <p:nvPr/>
        </p:nvSpPr>
        <p:spPr>
          <a:xfrm>
            <a:off x="7093290" y="2524338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54"/>
          <p:cNvSpPr/>
          <p:nvPr/>
        </p:nvSpPr>
        <p:spPr>
          <a:xfrm>
            <a:off x="7364575" y="11512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54"/>
          <p:cNvSpPr/>
          <p:nvPr/>
        </p:nvSpPr>
        <p:spPr>
          <a:xfrm>
            <a:off x="6469000" y="38432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54"/>
          <p:cNvSpPr/>
          <p:nvPr/>
        </p:nvSpPr>
        <p:spPr>
          <a:xfrm rot="-6779535">
            <a:off x="1766563" y="247767"/>
            <a:ext cx="648910" cy="469058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54"/>
          <p:cNvSpPr/>
          <p:nvPr/>
        </p:nvSpPr>
        <p:spPr>
          <a:xfrm rot="-715145">
            <a:off x="2230963" y="74759"/>
            <a:ext cx="1797725" cy="815088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54"/>
          <p:cNvSpPr txBox="1"/>
          <p:nvPr>
            <p:ph idx="2" type="title"/>
          </p:nvPr>
        </p:nvSpPr>
        <p:spPr>
          <a:xfrm>
            <a:off x="1937975" y="1337825"/>
            <a:ext cx="1416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02" name="Google Shape;902;p54"/>
          <p:cNvSpPr txBox="1"/>
          <p:nvPr/>
        </p:nvSpPr>
        <p:spPr>
          <a:xfrm>
            <a:off x="6602100" y="3309575"/>
            <a:ext cx="734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03" name="Google Shape;903;p54"/>
          <p:cNvPicPr preferRelativeResize="0"/>
          <p:nvPr/>
        </p:nvPicPr>
        <p:blipFill rotWithShape="1">
          <a:blip r:embed="rId3">
            <a:alphaModFix/>
          </a:blip>
          <a:srcRect b="0" l="5103" r="7061" t="0"/>
          <a:stretch/>
        </p:blipFill>
        <p:spPr>
          <a:xfrm>
            <a:off x="4817225" y="1343250"/>
            <a:ext cx="4183200" cy="2676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55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Críticas à teoria do desenvolvimento  psicossocial</a:t>
            </a:r>
            <a:endParaRPr b="1" sz="3000"/>
          </a:p>
        </p:txBody>
      </p:sp>
      <p:sp>
        <p:nvSpPr>
          <p:cNvPr id="909" name="Google Shape;909;p55"/>
          <p:cNvSpPr txBox="1"/>
          <p:nvPr>
            <p:ph idx="1" type="body"/>
          </p:nvPr>
        </p:nvSpPr>
        <p:spPr>
          <a:xfrm>
            <a:off x="720000" y="1410800"/>
            <a:ext cx="77040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Os seus livros são muitas vezes vistos como demasiadamente subjetivos e pessoais, com uma dada carência de dados científicos.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Alguns apontam mesmo que a teoria de Erikson está limitada, principalmente, por não abordar questões como trajetos pessoais ou motivação, ou outros fatores que constituem a personalidade humana.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 teoria de Erikson fornece muitas diretrizes gerais, mas poucas informações específicas.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6"/>
          <p:cNvSpPr txBox="1"/>
          <p:nvPr>
            <p:ph idx="1" type="body"/>
          </p:nvPr>
        </p:nvSpPr>
        <p:spPr>
          <a:xfrm>
            <a:off x="720000" y="1001650"/>
            <a:ext cx="7704000" cy="3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“Teoria do desenvolvimento </a:t>
            </a:r>
            <a:r>
              <a:rPr lang="en"/>
              <a:t>psicossocial</a:t>
            </a:r>
            <a:r>
              <a:rPr lang="en"/>
              <a:t>”, disponível em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https://pt.wikipedia.org/wiki/Teoria_do_desenvolvimento_psicossocial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“Erikson e o desenvolvimento psicossocial”, disponível em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https://pt.slideshare.net/psicologiaazambuja/erikson-e-o-desenvolvimento-psicossocial-28930875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“Desenvolvimento Psicossocial: Erik Erikson”, disponível em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https://repositorio-aberto.up.pt/bitstream/10216/9133/2/13864.pdf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“A teoria do desenvolvimento humano segundo Erik Erikson”, disponível em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https://pt.slideshare.net/Thiagodealmeida/a-teoria-do-desenvolvimento-humano-segundo-erik-erikson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FEIST, J.; FEIST, J. G.; ROBERTS, T. [2015], Teorias da Personalidade, AMGH Editora Ltda., 8ª ed.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HALL, S. C.; LINDZEY, G.; CAMPBELL, J. B. [2000], Teorias da Personalidade, artmed, 4ª ed.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“Erik Erikson - A Condição Humana | Desenvolvimento Psicossocial”, disponível em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https://www.youtube.com/watch?v=wG4NUy5N4NU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“Erik Erikson - 8 Etapas - Desenvolvemnto Psicossocial”, disponível em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https://www.youtube.com/watch?v=snNehBxn_W0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15" name="Google Shape;915;p56"/>
          <p:cNvSpPr txBox="1"/>
          <p:nvPr>
            <p:ph type="title"/>
          </p:nvPr>
        </p:nvSpPr>
        <p:spPr>
          <a:xfrm>
            <a:off x="720000" y="24877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Bibliografia</a:t>
            </a:r>
            <a:endParaRPr/>
          </a:p>
        </p:txBody>
      </p:sp>
      <p:sp>
        <p:nvSpPr>
          <p:cNvPr id="916" name="Google Shape;916;p56"/>
          <p:cNvSpPr/>
          <p:nvPr/>
        </p:nvSpPr>
        <p:spPr>
          <a:xfrm>
            <a:off x="8673538" y="3118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56"/>
          <p:cNvSpPr/>
          <p:nvPr/>
        </p:nvSpPr>
        <p:spPr>
          <a:xfrm flipH="1">
            <a:off x="8725563" y="3230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56"/>
          <p:cNvSpPr/>
          <p:nvPr/>
        </p:nvSpPr>
        <p:spPr>
          <a:xfrm flipH="1">
            <a:off x="8299388" y="10753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56"/>
          <p:cNvSpPr/>
          <p:nvPr/>
        </p:nvSpPr>
        <p:spPr>
          <a:xfrm>
            <a:off x="8187138" y="5927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56"/>
          <p:cNvSpPr/>
          <p:nvPr/>
        </p:nvSpPr>
        <p:spPr>
          <a:xfrm>
            <a:off x="8609038" y="5028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56"/>
          <p:cNvSpPr/>
          <p:nvPr/>
        </p:nvSpPr>
        <p:spPr>
          <a:xfrm>
            <a:off x="8239475" y="5253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56"/>
          <p:cNvSpPr/>
          <p:nvPr/>
        </p:nvSpPr>
        <p:spPr>
          <a:xfrm>
            <a:off x="8099000" y="-628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56"/>
          <p:cNvSpPr/>
          <p:nvPr/>
        </p:nvSpPr>
        <p:spPr>
          <a:xfrm>
            <a:off x="8334175" y="459775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>
            <p:ph type="title"/>
          </p:nvPr>
        </p:nvSpPr>
        <p:spPr>
          <a:xfrm>
            <a:off x="609275" y="2303250"/>
            <a:ext cx="4073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Biografia</a:t>
            </a:r>
            <a:endParaRPr sz="4000"/>
          </a:p>
        </p:txBody>
      </p:sp>
      <p:sp>
        <p:nvSpPr>
          <p:cNvPr id="355" name="Google Shape;355;p34"/>
          <p:cNvSpPr txBox="1"/>
          <p:nvPr>
            <p:ph idx="1" type="subTitle"/>
          </p:nvPr>
        </p:nvSpPr>
        <p:spPr>
          <a:xfrm>
            <a:off x="719975" y="3055975"/>
            <a:ext cx="3852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Erik Erikson</a:t>
            </a:r>
            <a:endParaRPr/>
          </a:p>
        </p:txBody>
      </p:sp>
      <p:sp>
        <p:nvSpPr>
          <p:cNvPr id="356" name="Google Shape;356;p34"/>
          <p:cNvSpPr/>
          <p:nvPr/>
        </p:nvSpPr>
        <p:spPr>
          <a:xfrm>
            <a:off x="1937975" y="1284250"/>
            <a:ext cx="1544540" cy="1112046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34"/>
          <p:cNvGrpSpPr/>
          <p:nvPr/>
        </p:nvGrpSpPr>
        <p:grpSpPr>
          <a:xfrm>
            <a:off x="4352213" y="-249185"/>
            <a:ext cx="4653212" cy="5580611"/>
            <a:chOff x="4352213" y="-249185"/>
            <a:chExt cx="4653212" cy="5580611"/>
          </a:xfrm>
        </p:grpSpPr>
        <p:sp>
          <p:nvSpPr>
            <p:cNvPr id="358" name="Google Shape;358;p34"/>
            <p:cNvSpPr/>
            <p:nvPr/>
          </p:nvSpPr>
          <p:spPr>
            <a:xfrm rot="9784833">
              <a:off x="4604940" y="303428"/>
              <a:ext cx="4147759" cy="2353635"/>
            </a:xfrm>
            <a:custGeom>
              <a:rect b="b" l="l" r="r" t="t"/>
              <a:pathLst>
                <a:path extrusionOk="0" h="27814" w="57888">
                  <a:moveTo>
                    <a:pt x="24329" y="0"/>
                  </a:moveTo>
                  <a:cubicBezTo>
                    <a:pt x="20137" y="0"/>
                    <a:pt x="15944" y="292"/>
                    <a:pt x="11795" y="876"/>
                  </a:cubicBezTo>
                  <a:cubicBezTo>
                    <a:pt x="8059" y="1400"/>
                    <a:pt x="3909" y="2467"/>
                    <a:pt x="2041" y="5691"/>
                  </a:cubicBezTo>
                  <a:cubicBezTo>
                    <a:pt x="0" y="9206"/>
                    <a:pt x="1640" y="13707"/>
                    <a:pt x="4033" y="17005"/>
                  </a:cubicBezTo>
                  <a:cubicBezTo>
                    <a:pt x="9661" y="24748"/>
                    <a:pt x="17144" y="27813"/>
                    <a:pt x="25551" y="27813"/>
                  </a:cubicBezTo>
                  <a:cubicBezTo>
                    <a:pt x="28471" y="27813"/>
                    <a:pt x="31503" y="27443"/>
                    <a:pt x="34607" y="26771"/>
                  </a:cubicBezTo>
                  <a:cubicBezTo>
                    <a:pt x="36981" y="26253"/>
                    <a:pt x="39274" y="25538"/>
                    <a:pt x="41395" y="24545"/>
                  </a:cubicBezTo>
                  <a:cubicBezTo>
                    <a:pt x="49157" y="20920"/>
                    <a:pt x="57888" y="5494"/>
                    <a:pt x="45372" y="2485"/>
                  </a:cubicBezTo>
                  <a:cubicBezTo>
                    <a:pt x="38494" y="832"/>
                    <a:pt x="31411" y="0"/>
                    <a:pt x="2432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 rot="5183080">
              <a:off x="5157570" y="2667457"/>
              <a:ext cx="2471275" cy="2691843"/>
            </a:xfrm>
            <a:custGeom>
              <a:rect b="b" l="l" r="r" t="t"/>
              <a:pathLst>
                <a:path extrusionOk="0" h="3020" w="2757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6599326" y="1952175"/>
              <a:ext cx="2246512" cy="2392162"/>
            </a:xfrm>
            <a:custGeom>
              <a:rect b="b" l="l" r="r" t="t"/>
              <a:pathLst>
                <a:path extrusionOk="0" h="12553" w="11789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 rot="2699978">
              <a:off x="5100115" y="1676290"/>
              <a:ext cx="2926222" cy="2176930"/>
            </a:xfrm>
            <a:custGeom>
              <a:rect b="b" l="l" r="r" t="t"/>
              <a:pathLst>
                <a:path extrusionOk="0" h="6589" w="10631">
                  <a:moveTo>
                    <a:pt x="1143" y="1"/>
                  </a:moveTo>
                  <a:cubicBezTo>
                    <a:pt x="967" y="1"/>
                    <a:pt x="802" y="27"/>
                    <a:pt x="654" y="87"/>
                  </a:cubicBezTo>
                  <a:cubicBezTo>
                    <a:pt x="25" y="340"/>
                    <a:pt x="1" y="1092"/>
                    <a:pt x="198" y="1764"/>
                  </a:cubicBezTo>
                  <a:cubicBezTo>
                    <a:pt x="827" y="3898"/>
                    <a:pt x="2683" y="5260"/>
                    <a:pt x="5075" y="6142"/>
                  </a:cubicBezTo>
                  <a:cubicBezTo>
                    <a:pt x="5543" y="6314"/>
                    <a:pt x="6012" y="6450"/>
                    <a:pt x="6474" y="6536"/>
                  </a:cubicBezTo>
                  <a:cubicBezTo>
                    <a:pt x="6664" y="6572"/>
                    <a:pt x="6867" y="6589"/>
                    <a:pt x="7074" y="6589"/>
                  </a:cubicBezTo>
                  <a:cubicBezTo>
                    <a:pt x="8703" y="6589"/>
                    <a:pt x="10631" y="5535"/>
                    <a:pt x="8799" y="4064"/>
                  </a:cubicBezTo>
                  <a:cubicBezTo>
                    <a:pt x="6992" y="2609"/>
                    <a:pt x="4933" y="1376"/>
                    <a:pt x="2781" y="445"/>
                  </a:cubicBezTo>
                  <a:cubicBezTo>
                    <a:pt x="2246" y="216"/>
                    <a:pt x="1649" y="1"/>
                    <a:pt x="1143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2" name="Google Shape;362;p34"/>
          <p:cNvPicPr preferRelativeResize="0"/>
          <p:nvPr/>
        </p:nvPicPr>
        <p:blipFill rotWithShape="1">
          <a:blip r:embed="rId3">
            <a:alphaModFix/>
          </a:blip>
          <a:srcRect b="0" l="4304" r="4304" t="0"/>
          <a:stretch/>
        </p:blipFill>
        <p:spPr>
          <a:xfrm>
            <a:off x="5471875" y="572425"/>
            <a:ext cx="2895600" cy="377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3" name="Google Shape;363;p34"/>
          <p:cNvSpPr/>
          <p:nvPr/>
        </p:nvSpPr>
        <p:spPr>
          <a:xfrm>
            <a:off x="8244128" y="2496750"/>
            <a:ext cx="259725" cy="267028"/>
          </a:xfrm>
          <a:custGeom>
            <a:rect b="b" l="l" r="r" t="t"/>
            <a:pathLst>
              <a:path extrusionOk="0" h="2701" w="2627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4"/>
          <p:cNvSpPr/>
          <p:nvPr/>
        </p:nvSpPr>
        <p:spPr>
          <a:xfrm>
            <a:off x="6183225" y="1104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4"/>
          <p:cNvSpPr/>
          <p:nvPr/>
        </p:nvSpPr>
        <p:spPr>
          <a:xfrm>
            <a:off x="7581625" y="1002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4"/>
          <p:cNvSpPr/>
          <p:nvPr/>
        </p:nvSpPr>
        <p:spPr>
          <a:xfrm>
            <a:off x="63099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4"/>
          <p:cNvSpPr/>
          <p:nvPr/>
        </p:nvSpPr>
        <p:spPr>
          <a:xfrm>
            <a:off x="6751175" y="13378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4"/>
          <p:cNvSpPr/>
          <p:nvPr/>
        </p:nvSpPr>
        <p:spPr>
          <a:xfrm>
            <a:off x="8003525" y="912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4"/>
          <p:cNvSpPr/>
          <p:nvPr/>
        </p:nvSpPr>
        <p:spPr>
          <a:xfrm>
            <a:off x="7158350" y="572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4"/>
          <p:cNvSpPr/>
          <p:nvPr/>
        </p:nvSpPr>
        <p:spPr>
          <a:xfrm flipH="1">
            <a:off x="614122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4"/>
          <p:cNvSpPr/>
          <p:nvPr/>
        </p:nvSpPr>
        <p:spPr>
          <a:xfrm>
            <a:off x="7222850" y="1198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4"/>
          <p:cNvSpPr/>
          <p:nvPr/>
        </p:nvSpPr>
        <p:spPr>
          <a:xfrm>
            <a:off x="7633963" y="934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4"/>
          <p:cNvSpPr/>
          <p:nvPr/>
        </p:nvSpPr>
        <p:spPr>
          <a:xfrm flipH="1">
            <a:off x="5702600" y="2229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4"/>
          <p:cNvSpPr/>
          <p:nvPr/>
        </p:nvSpPr>
        <p:spPr>
          <a:xfrm>
            <a:off x="5638100" y="16826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4"/>
          <p:cNvSpPr/>
          <p:nvPr/>
        </p:nvSpPr>
        <p:spPr>
          <a:xfrm flipH="1">
            <a:off x="5671075" y="1740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4"/>
          <p:cNvSpPr/>
          <p:nvPr/>
        </p:nvSpPr>
        <p:spPr>
          <a:xfrm flipH="1">
            <a:off x="6265375" y="1742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4"/>
          <p:cNvSpPr/>
          <p:nvPr/>
        </p:nvSpPr>
        <p:spPr>
          <a:xfrm>
            <a:off x="7222850" y="58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4"/>
          <p:cNvSpPr/>
          <p:nvPr/>
        </p:nvSpPr>
        <p:spPr>
          <a:xfrm flipH="1">
            <a:off x="5800000" y="20775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4"/>
          <p:cNvSpPr/>
          <p:nvPr/>
        </p:nvSpPr>
        <p:spPr>
          <a:xfrm flipH="1">
            <a:off x="632117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4"/>
          <p:cNvSpPr/>
          <p:nvPr/>
        </p:nvSpPr>
        <p:spPr>
          <a:xfrm>
            <a:off x="6263351" y="4275525"/>
            <a:ext cx="214127" cy="220152"/>
          </a:xfrm>
          <a:custGeom>
            <a:rect b="b" l="l" r="r" t="t"/>
            <a:pathLst>
              <a:path extrusionOk="0" h="2701" w="2627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4"/>
          <p:cNvSpPr/>
          <p:nvPr/>
        </p:nvSpPr>
        <p:spPr>
          <a:xfrm>
            <a:off x="7927300" y="4539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4"/>
          <p:cNvSpPr/>
          <p:nvPr/>
        </p:nvSpPr>
        <p:spPr>
          <a:xfrm>
            <a:off x="6876575" y="36782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4"/>
          <p:cNvSpPr/>
          <p:nvPr/>
        </p:nvSpPr>
        <p:spPr>
          <a:xfrm>
            <a:off x="7497650" y="3597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4"/>
          <p:cNvSpPr/>
          <p:nvPr/>
        </p:nvSpPr>
        <p:spPr>
          <a:xfrm>
            <a:off x="7581038" y="3689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7539338" y="35829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4"/>
          <p:cNvSpPr/>
          <p:nvPr/>
        </p:nvSpPr>
        <p:spPr>
          <a:xfrm flipH="1">
            <a:off x="7165963" y="39893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4"/>
          <p:cNvSpPr/>
          <p:nvPr/>
        </p:nvSpPr>
        <p:spPr>
          <a:xfrm flipH="1">
            <a:off x="7553150" y="43353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4"/>
          <p:cNvSpPr/>
          <p:nvPr/>
        </p:nvSpPr>
        <p:spPr>
          <a:xfrm>
            <a:off x="6817475" y="4122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4"/>
          <p:cNvSpPr/>
          <p:nvPr/>
        </p:nvSpPr>
        <p:spPr>
          <a:xfrm>
            <a:off x="67417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4"/>
          <p:cNvSpPr/>
          <p:nvPr/>
        </p:nvSpPr>
        <p:spPr>
          <a:xfrm>
            <a:off x="6775475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4"/>
          <p:cNvSpPr/>
          <p:nvPr/>
        </p:nvSpPr>
        <p:spPr>
          <a:xfrm>
            <a:off x="6673488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4"/>
          <p:cNvSpPr/>
          <p:nvPr/>
        </p:nvSpPr>
        <p:spPr>
          <a:xfrm>
            <a:off x="7197675" y="43363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4"/>
          <p:cNvSpPr/>
          <p:nvPr/>
        </p:nvSpPr>
        <p:spPr>
          <a:xfrm>
            <a:off x="7292625" y="4366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4"/>
          <p:cNvSpPr/>
          <p:nvPr/>
        </p:nvSpPr>
        <p:spPr>
          <a:xfrm>
            <a:off x="7958350" y="3417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4"/>
          <p:cNvSpPr/>
          <p:nvPr/>
        </p:nvSpPr>
        <p:spPr>
          <a:xfrm>
            <a:off x="7882600" y="37259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4"/>
          <p:cNvSpPr/>
          <p:nvPr/>
        </p:nvSpPr>
        <p:spPr>
          <a:xfrm>
            <a:off x="7916350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4"/>
          <p:cNvSpPr/>
          <p:nvPr/>
        </p:nvSpPr>
        <p:spPr>
          <a:xfrm>
            <a:off x="7814363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4"/>
          <p:cNvSpPr/>
          <p:nvPr/>
        </p:nvSpPr>
        <p:spPr>
          <a:xfrm>
            <a:off x="8338550" y="36310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4"/>
          <p:cNvSpPr/>
          <p:nvPr/>
        </p:nvSpPr>
        <p:spPr>
          <a:xfrm>
            <a:off x="8433500" y="3661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4"/>
          <p:cNvSpPr/>
          <p:nvPr/>
        </p:nvSpPr>
        <p:spPr>
          <a:xfrm>
            <a:off x="5346927" y="146320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4"/>
          <p:cNvSpPr/>
          <p:nvPr/>
        </p:nvSpPr>
        <p:spPr>
          <a:xfrm>
            <a:off x="7093290" y="2524338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4"/>
          <p:cNvSpPr/>
          <p:nvPr/>
        </p:nvSpPr>
        <p:spPr>
          <a:xfrm>
            <a:off x="7364575" y="11512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4"/>
          <p:cNvSpPr/>
          <p:nvPr/>
        </p:nvSpPr>
        <p:spPr>
          <a:xfrm>
            <a:off x="6469000" y="38432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4"/>
          <p:cNvSpPr/>
          <p:nvPr/>
        </p:nvSpPr>
        <p:spPr>
          <a:xfrm rot="-6779535">
            <a:off x="1766563" y="247767"/>
            <a:ext cx="648910" cy="469058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4"/>
          <p:cNvSpPr/>
          <p:nvPr/>
        </p:nvSpPr>
        <p:spPr>
          <a:xfrm rot="-715145">
            <a:off x="2230963" y="74759"/>
            <a:ext cx="1797725" cy="815088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4"/>
          <p:cNvSpPr txBox="1"/>
          <p:nvPr>
            <p:ph idx="2" type="title"/>
          </p:nvPr>
        </p:nvSpPr>
        <p:spPr>
          <a:xfrm>
            <a:off x="1937975" y="1337825"/>
            <a:ext cx="1416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07" name="Google Shape;407;p34"/>
          <p:cNvSpPr txBox="1"/>
          <p:nvPr/>
        </p:nvSpPr>
        <p:spPr>
          <a:xfrm>
            <a:off x="6602100" y="3309575"/>
            <a:ext cx="734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"/>
          <p:cNvSpPr/>
          <p:nvPr/>
        </p:nvSpPr>
        <p:spPr>
          <a:xfrm rot="-845514">
            <a:off x="1395874" y="99281"/>
            <a:ext cx="4419689" cy="1468053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5"/>
          <p:cNvGrpSpPr/>
          <p:nvPr/>
        </p:nvGrpSpPr>
        <p:grpSpPr>
          <a:xfrm>
            <a:off x="6901326" y="2138675"/>
            <a:ext cx="2138181" cy="2616457"/>
            <a:chOff x="7005826" y="1611925"/>
            <a:chExt cx="2138181" cy="2616457"/>
          </a:xfrm>
        </p:grpSpPr>
        <p:sp>
          <p:nvSpPr>
            <p:cNvPr id="414" name="Google Shape;414;p35"/>
            <p:cNvSpPr/>
            <p:nvPr/>
          </p:nvSpPr>
          <p:spPr>
            <a:xfrm>
              <a:off x="7005826" y="1611925"/>
              <a:ext cx="983458" cy="704826"/>
            </a:xfrm>
            <a:custGeom>
              <a:rect b="b" l="l" r="r" t="t"/>
              <a:pathLst>
                <a:path extrusionOk="0" h="5692" w="7942">
                  <a:moveTo>
                    <a:pt x="3056" y="1"/>
                  </a:moveTo>
                  <a:cubicBezTo>
                    <a:pt x="2499" y="1"/>
                    <a:pt x="1942" y="26"/>
                    <a:pt x="1393" y="99"/>
                  </a:cubicBezTo>
                  <a:cubicBezTo>
                    <a:pt x="912" y="166"/>
                    <a:pt x="370" y="314"/>
                    <a:pt x="154" y="808"/>
                  </a:cubicBezTo>
                  <a:cubicBezTo>
                    <a:pt x="31" y="1079"/>
                    <a:pt x="0" y="1393"/>
                    <a:pt x="25" y="1714"/>
                  </a:cubicBezTo>
                  <a:cubicBezTo>
                    <a:pt x="68" y="2312"/>
                    <a:pt x="296" y="2966"/>
                    <a:pt x="536" y="3520"/>
                  </a:cubicBezTo>
                  <a:cubicBezTo>
                    <a:pt x="666" y="3816"/>
                    <a:pt x="789" y="4088"/>
                    <a:pt x="894" y="4310"/>
                  </a:cubicBezTo>
                  <a:cubicBezTo>
                    <a:pt x="1178" y="4932"/>
                    <a:pt x="1615" y="5537"/>
                    <a:pt x="2220" y="5666"/>
                  </a:cubicBezTo>
                  <a:cubicBezTo>
                    <a:pt x="2302" y="5684"/>
                    <a:pt x="2385" y="5691"/>
                    <a:pt x="2468" y="5691"/>
                  </a:cubicBezTo>
                  <a:cubicBezTo>
                    <a:pt x="2824" y="5691"/>
                    <a:pt x="3180" y="5547"/>
                    <a:pt x="3520" y="5407"/>
                  </a:cubicBezTo>
                  <a:cubicBezTo>
                    <a:pt x="4384" y="5050"/>
                    <a:pt x="5265" y="4680"/>
                    <a:pt x="5993" y="4038"/>
                  </a:cubicBezTo>
                  <a:cubicBezTo>
                    <a:pt x="7084" y="3077"/>
                    <a:pt x="7941" y="1030"/>
                    <a:pt x="6196" y="277"/>
                  </a:cubicBezTo>
                  <a:cubicBezTo>
                    <a:pt x="5796" y="105"/>
                    <a:pt x="5364" y="80"/>
                    <a:pt x="4939" y="62"/>
                  </a:cubicBezTo>
                  <a:cubicBezTo>
                    <a:pt x="4655" y="49"/>
                    <a:pt x="4371" y="37"/>
                    <a:pt x="4088" y="25"/>
                  </a:cubicBezTo>
                  <a:cubicBezTo>
                    <a:pt x="3744" y="11"/>
                    <a:pt x="3400" y="1"/>
                    <a:pt x="3056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7468003" y="2785573"/>
              <a:ext cx="1676004" cy="1067749"/>
            </a:xfrm>
            <a:custGeom>
              <a:rect b="b" l="l" r="r" t="t"/>
              <a:pathLst>
                <a:path extrusionOk="0" h="4006" w="6288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7578306" y="3685880"/>
              <a:ext cx="1353273" cy="542502"/>
            </a:xfrm>
            <a:custGeom>
              <a:rect b="b" l="l" r="r" t="t"/>
              <a:pathLst>
                <a:path extrusionOk="0" h="1614" w="4027">
                  <a:moveTo>
                    <a:pt x="2048" y="0"/>
                  </a:moveTo>
                  <a:cubicBezTo>
                    <a:pt x="1572" y="0"/>
                    <a:pt x="1072" y="121"/>
                    <a:pt x="587" y="348"/>
                  </a:cubicBezTo>
                  <a:cubicBezTo>
                    <a:pt x="451" y="410"/>
                    <a:pt x="315" y="478"/>
                    <a:pt x="204" y="607"/>
                  </a:cubicBezTo>
                  <a:cubicBezTo>
                    <a:pt x="87" y="737"/>
                    <a:pt x="1" y="940"/>
                    <a:pt x="13" y="1113"/>
                  </a:cubicBezTo>
                  <a:cubicBezTo>
                    <a:pt x="38" y="1360"/>
                    <a:pt x="340" y="1501"/>
                    <a:pt x="772" y="1563"/>
                  </a:cubicBezTo>
                  <a:cubicBezTo>
                    <a:pt x="1010" y="1599"/>
                    <a:pt x="1285" y="1614"/>
                    <a:pt x="1571" y="1614"/>
                  </a:cubicBezTo>
                  <a:cubicBezTo>
                    <a:pt x="2448" y="1614"/>
                    <a:pt x="3420" y="1479"/>
                    <a:pt x="3694" y="1427"/>
                  </a:cubicBezTo>
                  <a:cubicBezTo>
                    <a:pt x="3787" y="1409"/>
                    <a:pt x="3898" y="1378"/>
                    <a:pt x="3953" y="1255"/>
                  </a:cubicBezTo>
                  <a:cubicBezTo>
                    <a:pt x="4027" y="1107"/>
                    <a:pt x="3953" y="953"/>
                    <a:pt x="3879" y="854"/>
                  </a:cubicBezTo>
                  <a:cubicBezTo>
                    <a:pt x="3848" y="817"/>
                    <a:pt x="3817" y="780"/>
                    <a:pt x="3780" y="743"/>
                  </a:cubicBezTo>
                  <a:cubicBezTo>
                    <a:pt x="3322" y="234"/>
                    <a:pt x="2708" y="0"/>
                    <a:pt x="2048" y="0"/>
                  </a:cubicBezTo>
                  <a:close/>
                </a:path>
              </a:pathLst>
            </a:custGeom>
            <a:solidFill>
              <a:srgbClr val="A5A1C9">
                <a:alpha val="702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7" name="Google Shape;417;p35"/>
          <p:cNvSpPr/>
          <p:nvPr/>
        </p:nvSpPr>
        <p:spPr>
          <a:xfrm rot="2699974">
            <a:off x="-318003" y="1905228"/>
            <a:ext cx="2477705" cy="1843267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5"/>
          <p:cNvSpPr/>
          <p:nvPr/>
        </p:nvSpPr>
        <p:spPr>
          <a:xfrm>
            <a:off x="1096013" y="22899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5"/>
          <p:cNvSpPr/>
          <p:nvPr/>
        </p:nvSpPr>
        <p:spPr>
          <a:xfrm>
            <a:off x="432163" y="2480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5"/>
          <p:cNvSpPr/>
          <p:nvPr/>
        </p:nvSpPr>
        <p:spPr>
          <a:xfrm>
            <a:off x="356413" y="27890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390163" y="2800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288175" y="2800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5"/>
          <p:cNvSpPr/>
          <p:nvPr/>
        </p:nvSpPr>
        <p:spPr>
          <a:xfrm>
            <a:off x="812363" y="26942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5"/>
          <p:cNvSpPr/>
          <p:nvPr/>
        </p:nvSpPr>
        <p:spPr>
          <a:xfrm>
            <a:off x="907313" y="272471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5"/>
          <p:cNvSpPr/>
          <p:nvPr/>
        </p:nvSpPr>
        <p:spPr>
          <a:xfrm>
            <a:off x="1623523" y="444608"/>
            <a:ext cx="373533" cy="384042"/>
          </a:xfrm>
          <a:custGeom>
            <a:rect b="b" l="l" r="r" t="t"/>
            <a:pathLst>
              <a:path extrusionOk="0" h="2701" w="2627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5"/>
          <p:cNvSpPr/>
          <p:nvPr/>
        </p:nvSpPr>
        <p:spPr>
          <a:xfrm>
            <a:off x="1258225" y="706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5"/>
          <p:cNvSpPr/>
          <p:nvPr/>
        </p:nvSpPr>
        <p:spPr>
          <a:xfrm>
            <a:off x="2656625" y="604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5"/>
          <p:cNvSpPr/>
          <p:nvPr/>
        </p:nvSpPr>
        <p:spPr>
          <a:xfrm>
            <a:off x="1707900" y="2018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5"/>
          <p:cNvSpPr/>
          <p:nvPr/>
        </p:nvSpPr>
        <p:spPr>
          <a:xfrm>
            <a:off x="1826175" y="9399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5"/>
          <p:cNvSpPr/>
          <p:nvPr/>
        </p:nvSpPr>
        <p:spPr>
          <a:xfrm>
            <a:off x="3078525" y="514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5"/>
          <p:cNvSpPr/>
          <p:nvPr/>
        </p:nvSpPr>
        <p:spPr>
          <a:xfrm>
            <a:off x="2233350" y="174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5"/>
          <p:cNvSpPr/>
          <p:nvPr/>
        </p:nvSpPr>
        <p:spPr>
          <a:xfrm flipH="1">
            <a:off x="1216225" y="1408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5"/>
          <p:cNvSpPr/>
          <p:nvPr/>
        </p:nvSpPr>
        <p:spPr>
          <a:xfrm>
            <a:off x="2297850" y="80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5"/>
          <p:cNvSpPr/>
          <p:nvPr/>
        </p:nvSpPr>
        <p:spPr>
          <a:xfrm>
            <a:off x="2708963" y="5370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5"/>
          <p:cNvSpPr/>
          <p:nvPr/>
        </p:nvSpPr>
        <p:spPr>
          <a:xfrm flipH="1">
            <a:off x="777600" y="1831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5"/>
          <p:cNvSpPr/>
          <p:nvPr/>
        </p:nvSpPr>
        <p:spPr>
          <a:xfrm>
            <a:off x="713100" y="12848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5"/>
          <p:cNvSpPr/>
          <p:nvPr/>
        </p:nvSpPr>
        <p:spPr>
          <a:xfrm flipH="1">
            <a:off x="746075" y="13426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5"/>
          <p:cNvSpPr/>
          <p:nvPr/>
        </p:nvSpPr>
        <p:spPr>
          <a:xfrm flipH="1">
            <a:off x="1340375" y="13445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5"/>
          <p:cNvSpPr/>
          <p:nvPr/>
        </p:nvSpPr>
        <p:spPr>
          <a:xfrm>
            <a:off x="2297850" y="18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5"/>
          <p:cNvSpPr/>
          <p:nvPr/>
        </p:nvSpPr>
        <p:spPr>
          <a:xfrm flipH="1">
            <a:off x="875000" y="1679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5"/>
          <p:cNvSpPr/>
          <p:nvPr/>
        </p:nvSpPr>
        <p:spPr>
          <a:xfrm flipH="1">
            <a:off x="1396175" y="1408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5"/>
          <p:cNvSpPr/>
          <p:nvPr/>
        </p:nvSpPr>
        <p:spPr>
          <a:xfrm>
            <a:off x="7191290" y="248075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5"/>
          <p:cNvSpPr/>
          <p:nvPr/>
        </p:nvSpPr>
        <p:spPr>
          <a:xfrm>
            <a:off x="-82824" y="1544851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5"/>
          <p:cNvSpPr/>
          <p:nvPr/>
        </p:nvSpPr>
        <p:spPr>
          <a:xfrm>
            <a:off x="109190" y="-125950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5"/>
          <p:cNvSpPr/>
          <p:nvPr/>
        </p:nvSpPr>
        <p:spPr>
          <a:xfrm>
            <a:off x="8322725" y="25720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5"/>
          <p:cNvSpPr/>
          <p:nvPr/>
        </p:nvSpPr>
        <p:spPr>
          <a:xfrm>
            <a:off x="777596" y="3197596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447" name="Google Shape;447;p35"/>
          <p:cNvSpPr/>
          <p:nvPr/>
        </p:nvSpPr>
        <p:spPr>
          <a:xfrm>
            <a:off x="8294561" y="3739328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5"/>
          <p:cNvSpPr txBox="1"/>
          <p:nvPr>
            <p:ph type="title"/>
          </p:nvPr>
        </p:nvSpPr>
        <p:spPr>
          <a:xfrm>
            <a:off x="971825" y="402675"/>
            <a:ext cx="674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Erik Homburger Erikson </a:t>
            </a:r>
            <a:endParaRPr/>
          </a:p>
        </p:txBody>
      </p:sp>
      <p:sp>
        <p:nvSpPr>
          <p:cNvPr id="449" name="Google Shape;449;p35"/>
          <p:cNvSpPr txBox="1"/>
          <p:nvPr/>
        </p:nvSpPr>
        <p:spPr>
          <a:xfrm>
            <a:off x="784250" y="1408050"/>
            <a:ext cx="51846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Erikson nasceu em Frankfurt (Alemanha) em 1902, fruto de uma relação extramatrimonial.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 Nunca conheceu o pai biológico e recebeu o apelido do marido da mãe, que se casou novamente  quando ele tinha 3 anos.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Convenceram-no a estudar medicina, mas rebelou-se e estudou arte.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Depois de sofrer uma «grave crise de identidade», foi para Viena, onde começou a ensinar arte numa escola de orientação psicanalítica e formou-se como psicanalista sob a supervisão de Anna Freud.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50" name="Google Shape;45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6629" y="1441063"/>
            <a:ext cx="2760600" cy="2760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6"/>
          <p:cNvSpPr/>
          <p:nvPr/>
        </p:nvSpPr>
        <p:spPr>
          <a:xfrm rot="-845514">
            <a:off x="1395874" y="99281"/>
            <a:ext cx="4419689" cy="1468053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6" name="Google Shape;456;p36"/>
          <p:cNvGrpSpPr/>
          <p:nvPr/>
        </p:nvGrpSpPr>
        <p:grpSpPr>
          <a:xfrm>
            <a:off x="6165436" y="1193446"/>
            <a:ext cx="2681278" cy="3665918"/>
            <a:chOff x="7005826" y="1611925"/>
            <a:chExt cx="2138181" cy="2616457"/>
          </a:xfrm>
        </p:grpSpPr>
        <p:sp>
          <p:nvSpPr>
            <p:cNvPr id="457" name="Google Shape;457;p36"/>
            <p:cNvSpPr/>
            <p:nvPr/>
          </p:nvSpPr>
          <p:spPr>
            <a:xfrm>
              <a:off x="7005826" y="1611925"/>
              <a:ext cx="983458" cy="704826"/>
            </a:xfrm>
            <a:custGeom>
              <a:rect b="b" l="l" r="r" t="t"/>
              <a:pathLst>
                <a:path extrusionOk="0" h="5692" w="7942">
                  <a:moveTo>
                    <a:pt x="3056" y="1"/>
                  </a:moveTo>
                  <a:cubicBezTo>
                    <a:pt x="2499" y="1"/>
                    <a:pt x="1942" y="26"/>
                    <a:pt x="1393" y="99"/>
                  </a:cubicBezTo>
                  <a:cubicBezTo>
                    <a:pt x="912" y="166"/>
                    <a:pt x="370" y="314"/>
                    <a:pt x="154" y="808"/>
                  </a:cubicBezTo>
                  <a:cubicBezTo>
                    <a:pt x="31" y="1079"/>
                    <a:pt x="0" y="1393"/>
                    <a:pt x="25" y="1714"/>
                  </a:cubicBezTo>
                  <a:cubicBezTo>
                    <a:pt x="68" y="2312"/>
                    <a:pt x="296" y="2966"/>
                    <a:pt x="536" y="3520"/>
                  </a:cubicBezTo>
                  <a:cubicBezTo>
                    <a:pt x="666" y="3816"/>
                    <a:pt x="789" y="4088"/>
                    <a:pt x="894" y="4310"/>
                  </a:cubicBezTo>
                  <a:cubicBezTo>
                    <a:pt x="1178" y="4932"/>
                    <a:pt x="1615" y="5537"/>
                    <a:pt x="2220" y="5666"/>
                  </a:cubicBezTo>
                  <a:cubicBezTo>
                    <a:pt x="2302" y="5684"/>
                    <a:pt x="2385" y="5691"/>
                    <a:pt x="2468" y="5691"/>
                  </a:cubicBezTo>
                  <a:cubicBezTo>
                    <a:pt x="2824" y="5691"/>
                    <a:pt x="3180" y="5547"/>
                    <a:pt x="3520" y="5407"/>
                  </a:cubicBezTo>
                  <a:cubicBezTo>
                    <a:pt x="4384" y="5050"/>
                    <a:pt x="5265" y="4680"/>
                    <a:pt x="5993" y="4038"/>
                  </a:cubicBezTo>
                  <a:cubicBezTo>
                    <a:pt x="7084" y="3077"/>
                    <a:pt x="7941" y="1030"/>
                    <a:pt x="6196" y="277"/>
                  </a:cubicBezTo>
                  <a:cubicBezTo>
                    <a:pt x="5796" y="105"/>
                    <a:pt x="5364" y="80"/>
                    <a:pt x="4939" y="62"/>
                  </a:cubicBezTo>
                  <a:cubicBezTo>
                    <a:pt x="4655" y="49"/>
                    <a:pt x="4371" y="37"/>
                    <a:pt x="4088" y="25"/>
                  </a:cubicBezTo>
                  <a:cubicBezTo>
                    <a:pt x="3744" y="11"/>
                    <a:pt x="3400" y="1"/>
                    <a:pt x="3056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7468003" y="2785573"/>
              <a:ext cx="1676004" cy="1067749"/>
            </a:xfrm>
            <a:custGeom>
              <a:rect b="b" l="l" r="r" t="t"/>
              <a:pathLst>
                <a:path extrusionOk="0" h="4006" w="6288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7578306" y="3685880"/>
              <a:ext cx="1353273" cy="542502"/>
            </a:xfrm>
            <a:custGeom>
              <a:rect b="b" l="l" r="r" t="t"/>
              <a:pathLst>
                <a:path extrusionOk="0" h="1614" w="4027">
                  <a:moveTo>
                    <a:pt x="2048" y="0"/>
                  </a:moveTo>
                  <a:cubicBezTo>
                    <a:pt x="1572" y="0"/>
                    <a:pt x="1072" y="121"/>
                    <a:pt x="587" y="348"/>
                  </a:cubicBezTo>
                  <a:cubicBezTo>
                    <a:pt x="451" y="410"/>
                    <a:pt x="315" y="478"/>
                    <a:pt x="204" y="607"/>
                  </a:cubicBezTo>
                  <a:cubicBezTo>
                    <a:pt x="87" y="737"/>
                    <a:pt x="1" y="940"/>
                    <a:pt x="13" y="1113"/>
                  </a:cubicBezTo>
                  <a:cubicBezTo>
                    <a:pt x="38" y="1360"/>
                    <a:pt x="340" y="1501"/>
                    <a:pt x="772" y="1563"/>
                  </a:cubicBezTo>
                  <a:cubicBezTo>
                    <a:pt x="1010" y="1599"/>
                    <a:pt x="1285" y="1614"/>
                    <a:pt x="1571" y="1614"/>
                  </a:cubicBezTo>
                  <a:cubicBezTo>
                    <a:pt x="2448" y="1614"/>
                    <a:pt x="3420" y="1479"/>
                    <a:pt x="3694" y="1427"/>
                  </a:cubicBezTo>
                  <a:cubicBezTo>
                    <a:pt x="3787" y="1409"/>
                    <a:pt x="3898" y="1378"/>
                    <a:pt x="3953" y="1255"/>
                  </a:cubicBezTo>
                  <a:cubicBezTo>
                    <a:pt x="4027" y="1107"/>
                    <a:pt x="3953" y="953"/>
                    <a:pt x="3879" y="854"/>
                  </a:cubicBezTo>
                  <a:cubicBezTo>
                    <a:pt x="3848" y="817"/>
                    <a:pt x="3817" y="780"/>
                    <a:pt x="3780" y="743"/>
                  </a:cubicBezTo>
                  <a:cubicBezTo>
                    <a:pt x="3322" y="234"/>
                    <a:pt x="2708" y="0"/>
                    <a:pt x="2048" y="0"/>
                  </a:cubicBezTo>
                  <a:close/>
                </a:path>
              </a:pathLst>
            </a:custGeom>
            <a:solidFill>
              <a:srgbClr val="A5A1C9">
                <a:alpha val="702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0" name="Google Shape;460;p36"/>
          <p:cNvSpPr/>
          <p:nvPr/>
        </p:nvSpPr>
        <p:spPr>
          <a:xfrm rot="2699974">
            <a:off x="-318003" y="1905228"/>
            <a:ext cx="2477705" cy="1843267"/>
          </a:xfrm>
          <a:custGeom>
            <a:rect b="b" l="l" r="r" t="t"/>
            <a:pathLst>
              <a:path extrusionOk="0" h="6589" w="10631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6"/>
          <p:cNvSpPr/>
          <p:nvPr/>
        </p:nvSpPr>
        <p:spPr>
          <a:xfrm>
            <a:off x="1096013" y="22899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6"/>
          <p:cNvSpPr/>
          <p:nvPr/>
        </p:nvSpPr>
        <p:spPr>
          <a:xfrm>
            <a:off x="432163" y="2480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6"/>
          <p:cNvSpPr/>
          <p:nvPr/>
        </p:nvSpPr>
        <p:spPr>
          <a:xfrm>
            <a:off x="356413" y="27890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6"/>
          <p:cNvSpPr/>
          <p:nvPr/>
        </p:nvSpPr>
        <p:spPr>
          <a:xfrm>
            <a:off x="390163" y="2800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6"/>
          <p:cNvSpPr/>
          <p:nvPr/>
        </p:nvSpPr>
        <p:spPr>
          <a:xfrm>
            <a:off x="288175" y="2800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6"/>
          <p:cNvSpPr/>
          <p:nvPr/>
        </p:nvSpPr>
        <p:spPr>
          <a:xfrm>
            <a:off x="812363" y="26942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6"/>
          <p:cNvSpPr/>
          <p:nvPr/>
        </p:nvSpPr>
        <p:spPr>
          <a:xfrm>
            <a:off x="907313" y="272471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6"/>
          <p:cNvSpPr/>
          <p:nvPr/>
        </p:nvSpPr>
        <p:spPr>
          <a:xfrm>
            <a:off x="1623523" y="444608"/>
            <a:ext cx="373533" cy="384042"/>
          </a:xfrm>
          <a:custGeom>
            <a:rect b="b" l="l" r="r" t="t"/>
            <a:pathLst>
              <a:path extrusionOk="0" h="2701" w="2627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6"/>
          <p:cNvSpPr/>
          <p:nvPr/>
        </p:nvSpPr>
        <p:spPr>
          <a:xfrm>
            <a:off x="1258225" y="706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6"/>
          <p:cNvSpPr/>
          <p:nvPr/>
        </p:nvSpPr>
        <p:spPr>
          <a:xfrm>
            <a:off x="2656625" y="604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6"/>
          <p:cNvSpPr/>
          <p:nvPr/>
        </p:nvSpPr>
        <p:spPr>
          <a:xfrm>
            <a:off x="1707900" y="2018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6"/>
          <p:cNvSpPr/>
          <p:nvPr/>
        </p:nvSpPr>
        <p:spPr>
          <a:xfrm>
            <a:off x="1826175" y="9399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6"/>
          <p:cNvSpPr/>
          <p:nvPr/>
        </p:nvSpPr>
        <p:spPr>
          <a:xfrm>
            <a:off x="3078525" y="514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6"/>
          <p:cNvSpPr/>
          <p:nvPr/>
        </p:nvSpPr>
        <p:spPr>
          <a:xfrm>
            <a:off x="2233350" y="174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6"/>
          <p:cNvSpPr/>
          <p:nvPr/>
        </p:nvSpPr>
        <p:spPr>
          <a:xfrm flipH="1">
            <a:off x="1216225" y="1408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6"/>
          <p:cNvSpPr/>
          <p:nvPr/>
        </p:nvSpPr>
        <p:spPr>
          <a:xfrm>
            <a:off x="2297850" y="80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6"/>
          <p:cNvSpPr/>
          <p:nvPr/>
        </p:nvSpPr>
        <p:spPr>
          <a:xfrm>
            <a:off x="2708963" y="5370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6"/>
          <p:cNvSpPr/>
          <p:nvPr/>
        </p:nvSpPr>
        <p:spPr>
          <a:xfrm flipH="1">
            <a:off x="777600" y="1831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6"/>
          <p:cNvSpPr/>
          <p:nvPr/>
        </p:nvSpPr>
        <p:spPr>
          <a:xfrm>
            <a:off x="713100" y="12848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6"/>
          <p:cNvSpPr/>
          <p:nvPr/>
        </p:nvSpPr>
        <p:spPr>
          <a:xfrm flipH="1">
            <a:off x="746075" y="13426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6"/>
          <p:cNvSpPr/>
          <p:nvPr/>
        </p:nvSpPr>
        <p:spPr>
          <a:xfrm flipH="1">
            <a:off x="1340375" y="13445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6"/>
          <p:cNvSpPr/>
          <p:nvPr/>
        </p:nvSpPr>
        <p:spPr>
          <a:xfrm>
            <a:off x="2297850" y="18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6"/>
          <p:cNvSpPr/>
          <p:nvPr/>
        </p:nvSpPr>
        <p:spPr>
          <a:xfrm flipH="1">
            <a:off x="875000" y="1679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6"/>
          <p:cNvSpPr/>
          <p:nvPr/>
        </p:nvSpPr>
        <p:spPr>
          <a:xfrm flipH="1">
            <a:off x="1396175" y="1408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6"/>
          <p:cNvSpPr/>
          <p:nvPr/>
        </p:nvSpPr>
        <p:spPr>
          <a:xfrm>
            <a:off x="7191290" y="248075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6"/>
          <p:cNvSpPr/>
          <p:nvPr/>
        </p:nvSpPr>
        <p:spPr>
          <a:xfrm>
            <a:off x="-82824" y="1544851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6"/>
          <p:cNvSpPr/>
          <p:nvPr/>
        </p:nvSpPr>
        <p:spPr>
          <a:xfrm>
            <a:off x="109190" y="-125950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6"/>
          <p:cNvSpPr/>
          <p:nvPr/>
        </p:nvSpPr>
        <p:spPr>
          <a:xfrm>
            <a:off x="8322725" y="25720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6"/>
          <p:cNvSpPr/>
          <p:nvPr/>
        </p:nvSpPr>
        <p:spPr>
          <a:xfrm>
            <a:off x="777596" y="3197596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490" name="Google Shape;490;p36"/>
          <p:cNvSpPr/>
          <p:nvPr/>
        </p:nvSpPr>
        <p:spPr>
          <a:xfrm>
            <a:off x="8294561" y="3739328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6"/>
          <p:cNvSpPr txBox="1"/>
          <p:nvPr>
            <p:ph type="title"/>
          </p:nvPr>
        </p:nvSpPr>
        <p:spPr>
          <a:xfrm>
            <a:off x="971825" y="402675"/>
            <a:ext cx="674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Erik Homburger Erikson </a:t>
            </a:r>
            <a:endParaRPr/>
          </a:p>
        </p:txBody>
      </p:sp>
      <p:sp>
        <p:nvSpPr>
          <p:cNvPr id="492" name="Google Shape;492;p36"/>
          <p:cNvSpPr txBox="1"/>
          <p:nvPr/>
        </p:nvSpPr>
        <p:spPr>
          <a:xfrm>
            <a:off x="665975" y="1408050"/>
            <a:ext cx="53253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Em 1933, casou-se com Joan Serson, com quem emigrou para Boston (EUA), onde foi o primeiro psicanalista infantil da cidade.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Ensinou em Harvard, Yale e Berkeley.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Ainda em 1933, quando se tornou cidadão americano, escolheu e adotou o apelido Erikson.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 As suas principais obras são: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“Insight and Responsibility” (1944)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 “Infância e Sociedade” (1950),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 “Identidade, juventude e crise” (1968).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93" name="Google Shape;4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028" y="1416325"/>
            <a:ext cx="2681400" cy="2681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"/>
          <p:cNvSpPr txBox="1"/>
          <p:nvPr>
            <p:ph type="title"/>
          </p:nvPr>
        </p:nvSpPr>
        <p:spPr>
          <a:xfrm>
            <a:off x="432875" y="2450750"/>
            <a:ext cx="4426200" cy="18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Teoria do Desenvolvimento Psicossocial</a:t>
            </a:r>
            <a:endParaRPr sz="4000"/>
          </a:p>
        </p:txBody>
      </p:sp>
      <p:sp>
        <p:nvSpPr>
          <p:cNvPr id="499" name="Google Shape;499;p37"/>
          <p:cNvSpPr/>
          <p:nvPr/>
        </p:nvSpPr>
        <p:spPr>
          <a:xfrm>
            <a:off x="1937975" y="1284250"/>
            <a:ext cx="1544540" cy="1112046"/>
          </a:xfrm>
          <a:custGeom>
            <a:rect b="b" l="l" r="r" t="t"/>
            <a:pathLst>
              <a:path extrusionOk="0" h="5692" w="7942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0" name="Google Shape;500;p37"/>
          <p:cNvGrpSpPr/>
          <p:nvPr/>
        </p:nvGrpSpPr>
        <p:grpSpPr>
          <a:xfrm>
            <a:off x="4352213" y="-249185"/>
            <a:ext cx="4653212" cy="5580611"/>
            <a:chOff x="4352213" y="-249185"/>
            <a:chExt cx="4653212" cy="5580611"/>
          </a:xfrm>
        </p:grpSpPr>
        <p:sp>
          <p:nvSpPr>
            <p:cNvPr id="501" name="Google Shape;501;p37"/>
            <p:cNvSpPr/>
            <p:nvPr/>
          </p:nvSpPr>
          <p:spPr>
            <a:xfrm rot="9784833">
              <a:off x="4604940" y="303428"/>
              <a:ext cx="4147759" cy="2353635"/>
            </a:xfrm>
            <a:custGeom>
              <a:rect b="b" l="l" r="r" t="t"/>
              <a:pathLst>
                <a:path extrusionOk="0" h="27814" w="57888">
                  <a:moveTo>
                    <a:pt x="24329" y="0"/>
                  </a:moveTo>
                  <a:cubicBezTo>
                    <a:pt x="20137" y="0"/>
                    <a:pt x="15944" y="292"/>
                    <a:pt x="11795" y="876"/>
                  </a:cubicBezTo>
                  <a:cubicBezTo>
                    <a:pt x="8059" y="1400"/>
                    <a:pt x="3909" y="2467"/>
                    <a:pt x="2041" y="5691"/>
                  </a:cubicBezTo>
                  <a:cubicBezTo>
                    <a:pt x="0" y="9206"/>
                    <a:pt x="1640" y="13707"/>
                    <a:pt x="4033" y="17005"/>
                  </a:cubicBezTo>
                  <a:cubicBezTo>
                    <a:pt x="9661" y="24748"/>
                    <a:pt x="17144" y="27813"/>
                    <a:pt x="25551" y="27813"/>
                  </a:cubicBezTo>
                  <a:cubicBezTo>
                    <a:pt x="28471" y="27813"/>
                    <a:pt x="31503" y="27443"/>
                    <a:pt x="34607" y="26771"/>
                  </a:cubicBezTo>
                  <a:cubicBezTo>
                    <a:pt x="36981" y="26253"/>
                    <a:pt x="39274" y="25538"/>
                    <a:pt x="41395" y="24545"/>
                  </a:cubicBezTo>
                  <a:cubicBezTo>
                    <a:pt x="49157" y="20920"/>
                    <a:pt x="57888" y="5494"/>
                    <a:pt x="45372" y="2485"/>
                  </a:cubicBezTo>
                  <a:cubicBezTo>
                    <a:pt x="38494" y="832"/>
                    <a:pt x="31411" y="0"/>
                    <a:pt x="2432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 rot="5183080">
              <a:off x="5157570" y="2667457"/>
              <a:ext cx="2471275" cy="2691843"/>
            </a:xfrm>
            <a:custGeom>
              <a:rect b="b" l="l" r="r" t="t"/>
              <a:pathLst>
                <a:path extrusionOk="0" h="3020" w="2757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6599326" y="1952175"/>
              <a:ext cx="2246512" cy="2392162"/>
            </a:xfrm>
            <a:custGeom>
              <a:rect b="b" l="l" r="r" t="t"/>
              <a:pathLst>
                <a:path extrusionOk="0" h="12553" w="11789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 rot="2699978">
              <a:off x="5100115" y="1676290"/>
              <a:ext cx="2926222" cy="2176930"/>
            </a:xfrm>
            <a:custGeom>
              <a:rect b="b" l="l" r="r" t="t"/>
              <a:pathLst>
                <a:path extrusionOk="0" h="6589" w="10631">
                  <a:moveTo>
                    <a:pt x="1143" y="1"/>
                  </a:moveTo>
                  <a:cubicBezTo>
                    <a:pt x="967" y="1"/>
                    <a:pt x="802" y="27"/>
                    <a:pt x="654" y="87"/>
                  </a:cubicBezTo>
                  <a:cubicBezTo>
                    <a:pt x="25" y="340"/>
                    <a:pt x="1" y="1092"/>
                    <a:pt x="198" y="1764"/>
                  </a:cubicBezTo>
                  <a:cubicBezTo>
                    <a:pt x="827" y="3898"/>
                    <a:pt x="2683" y="5260"/>
                    <a:pt x="5075" y="6142"/>
                  </a:cubicBezTo>
                  <a:cubicBezTo>
                    <a:pt x="5543" y="6314"/>
                    <a:pt x="6012" y="6450"/>
                    <a:pt x="6474" y="6536"/>
                  </a:cubicBezTo>
                  <a:cubicBezTo>
                    <a:pt x="6664" y="6572"/>
                    <a:pt x="6867" y="6589"/>
                    <a:pt x="7074" y="6589"/>
                  </a:cubicBezTo>
                  <a:cubicBezTo>
                    <a:pt x="8703" y="6589"/>
                    <a:pt x="10631" y="5535"/>
                    <a:pt x="8799" y="4064"/>
                  </a:cubicBezTo>
                  <a:cubicBezTo>
                    <a:pt x="6992" y="2609"/>
                    <a:pt x="4933" y="1376"/>
                    <a:pt x="2781" y="445"/>
                  </a:cubicBezTo>
                  <a:cubicBezTo>
                    <a:pt x="2246" y="216"/>
                    <a:pt x="1649" y="1"/>
                    <a:pt x="1143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5" name="Google Shape;505;p37"/>
          <p:cNvSpPr/>
          <p:nvPr/>
        </p:nvSpPr>
        <p:spPr>
          <a:xfrm>
            <a:off x="8244128" y="2496750"/>
            <a:ext cx="259725" cy="267028"/>
          </a:xfrm>
          <a:custGeom>
            <a:rect b="b" l="l" r="r" t="t"/>
            <a:pathLst>
              <a:path extrusionOk="0" h="2701" w="2627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7"/>
          <p:cNvSpPr/>
          <p:nvPr/>
        </p:nvSpPr>
        <p:spPr>
          <a:xfrm>
            <a:off x="6183225" y="1104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7"/>
          <p:cNvSpPr/>
          <p:nvPr/>
        </p:nvSpPr>
        <p:spPr>
          <a:xfrm>
            <a:off x="7581625" y="1002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7"/>
          <p:cNvSpPr/>
          <p:nvPr/>
        </p:nvSpPr>
        <p:spPr>
          <a:xfrm>
            <a:off x="63099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7"/>
          <p:cNvSpPr/>
          <p:nvPr/>
        </p:nvSpPr>
        <p:spPr>
          <a:xfrm>
            <a:off x="6751175" y="13378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7"/>
          <p:cNvSpPr/>
          <p:nvPr/>
        </p:nvSpPr>
        <p:spPr>
          <a:xfrm>
            <a:off x="8003525" y="912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7"/>
          <p:cNvSpPr/>
          <p:nvPr/>
        </p:nvSpPr>
        <p:spPr>
          <a:xfrm>
            <a:off x="7158350" y="572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7"/>
          <p:cNvSpPr/>
          <p:nvPr/>
        </p:nvSpPr>
        <p:spPr>
          <a:xfrm flipH="1">
            <a:off x="614122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7"/>
          <p:cNvSpPr/>
          <p:nvPr/>
        </p:nvSpPr>
        <p:spPr>
          <a:xfrm>
            <a:off x="7222850" y="1198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7"/>
          <p:cNvSpPr/>
          <p:nvPr/>
        </p:nvSpPr>
        <p:spPr>
          <a:xfrm>
            <a:off x="7633963" y="934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7"/>
          <p:cNvSpPr/>
          <p:nvPr/>
        </p:nvSpPr>
        <p:spPr>
          <a:xfrm flipH="1">
            <a:off x="5702600" y="2229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7"/>
          <p:cNvSpPr/>
          <p:nvPr/>
        </p:nvSpPr>
        <p:spPr>
          <a:xfrm>
            <a:off x="5638100" y="16826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7"/>
          <p:cNvSpPr/>
          <p:nvPr/>
        </p:nvSpPr>
        <p:spPr>
          <a:xfrm flipH="1">
            <a:off x="5671075" y="1740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7"/>
          <p:cNvSpPr/>
          <p:nvPr/>
        </p:nvSpPr>
        <p:spPr>
          <a:xfrm flipH="1">
            <a:off x="6265375" y="1742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7"/>
          <p:cNvSpPr/>
          <p:nvPr/>
        </p:nvSpPr>
        <p:spPr>
          <a:xfrm>
            <a:off x="7222850" y="58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7"/>
          <p:cNvSpPr/>
          <p:nvPr/>
        </p:nvSpPr>
        <p:spPr>
          <a:xfrm flipH="1">
            <a:off x="5800000" y="20775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7"/>
          <p:cNvSpPr/>
          <p:nvPr/>
        </p:nvSpPr>
        <p:spPr>
          <a:xfrm flipH="1">
            <a:off x="632117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7"/>
          <p:cNvSpPr/>
          <p:nvPr/>
        </p:nvSpPr>
        <p:spPr>
          <a:xfrm>
            <a:off x="6263351" y="4275525"/>
            <a:ext cx="214127" cy="220152"/>
          </a:xfrm>
          <a:custGeom>
            <a:rect b="b" l="l" r="r" t="t"/>
            <a:pathLst>
              <a:path extrusionOk="0" h="2701" w="2627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7"/>
          <p:cNvSpPr/>
          <p:nvPr/>
        </p:nvSpPr>
        <p:spPr>
          <a:xfrm>
            <a:off x="7927300" y="4539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7"/>
          <p:cNvSpPr/>
          <p:nvPr/>
        </p:nvSpPr>
        <p:spPr>
          <a:xfrm>
            <a:off x="6876575" y="36782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7"/>
          <p:cNvSpPr/>
          <p:nvPr/>
        </p:nvSpPr>
        <p:spPr>
          <a:xfrm>
            <a:off x="7497650" y="3597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7"/>
          <p:cNvSpPr/>
          <p:nvPr/>
        </p:nvSpPr>
        <p:spPr>
          <a:xfrm>
            <a:off x="7581038" y="3689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7"/>
          <p:cNvSpPr/>
          <p:nvPr/>
        </p:nvSpPr>
        <p:spPr>
          <a:xfrm>
            <a:off x="7539338" y="35829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7"/>
          <p:cNvSpPr/>
          <p:nvPr/>
        </p:nvSpPr>
        <p:spPr>
          <a:xfrm flipH="1">
            <a:off x="7165963" y="39893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7"/>
          <p:cNvSpPr/>
          <p:nvPr/>
        </p:nvSpPr>
        <p:spPr>
          <a:xfrm flipH="1">
            <a:off x="7553150" y="43353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7"/>
          <p:cNvSpPr/>
          <p:nvPr/>
        </p:nvSpPr>
        <p:spPr>
          <a:xfrm>
            <a:off x="6817475" y="4122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7"/>
          <p:cNvSpPr/>
          <p:nvPr/>
        </p:nvSpPr>
        <p:spPr>
          <a:xfrm>
            <a:off x="67417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7"/>
          <p:cNvSpPr/>
          <p:nvPr/>
        </p:nvSpPr>
        <p:spPr>
          <a:xfrm>
            <a:off x="6775475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7"/>
          <p:cNvSpPr/>
          <p:nvPr/>
        </p:nvSpPr>
        <p:spPr>
          <a:xfrm>
            <a:off x="6673488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7"/>
          <p:cNvSpPr/>
          <p:nvPr/>
        </p:nvSpPr>
        <p:spPr>
          <a:xfrm>
            <a:off x="7197675" y="43363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7"/>
          <p:cNvSpPr/>
          <p:nvPr/>
        </p:nvSpPr>
        <p:spPr>
          <a:xfrm>
            <a:off x="7292625" y="4366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7"/>
          <p:cNvSpPr/>
          <p:nvPr/>
        </p:nvSpPr>
        <p:spPr>
          <a:xfrm>
            <a:off x="7958350" y="3417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7"/>
          <p:cNvSpPr/>
          <p:nvPr/>
        </p:nvSpPr>
        <p:spPr>
          <a:xfrm>
            <a:off x="7882600" y="37259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7"/>
          <p:cNvSpPr/>
          <p:nvPr/>
        </p:nvSpPr>
        <p:spPr>
          <a:xfrm>
            <a:off x="7916350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7"/>
          <p:cNvSpPr/>
          <p:nvPr/>
        </p:nvSpPr>
        <p:spPr>
          <a:xfrm>
            <a:off x="7814363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7"/>
          <p:cNvSpPr/>
          <p:nvPr/>
        </p:nvSpPr>
        <p:spPr>
          <a:xfrm>
            <a:off x="8338550" y="36310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7"/>
          <p:cNvSpPr/>
          <p:nvPr/>
        </p:nvSpPr>
        <p:spPr>
          <a:xfrm>
            <a:off x="8433500" y="3661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7"/>
          <p:cNvSpPr/>
          <p:nvPr/>
        </p:nvSpPr>
        <p:spPr>
          <a:xfrm>
            <a:off x="5346927" y="146320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7"/>
          <p:cNvSpPr/>
          <p:nvPr/>
        </p:nvSpPr>
        <p:spPr>
          <a:xfrm>
            <a:off x="7093290" y="2524338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7"/>
          <p:cNvSpPr/>
          <p:nvPr/>
        </p:nvSpPr>
        <p:spPr>
          <a:xfrm>
            <a:off x="7364575" y="11512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7"/>
          <p:cNvSpPr/>
          <p:nvPr/>
        </p:nvSpPr>
        <p:spPr>
          <a:xfrm>
            <a:off x="6469000" y="38432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7"/>
          <p:cNvSpPr/>
          <p:nvPr/>
        </p:nvSpPr>
        <p:spPr>
          <a:xfrm rot="-6779535">
            <a:off x="1766563" y="247767"/>
            <a:ext cx="648910" cy="469058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7"/>
          <p:cNvSpPr/>
          <p:nvPr/>
        </p:nvSpPr>
        <p:spPr>
          <a:xfrm rot="-715145">
            <a:off x="2230963" y="74759"/>
            <a:ext cx="1797725" cy="815088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7"/>
          <p:cNvSpPr txBox="1"/>
          <p:nvPr>
            <p:ph idx="2" type="title"/>
          </p:nvPr>
        </p:nvSpPr>
        <p:spPr>
          <a:xfrm>
            <a:off x="1937975" y="1337825"/>
            <a:ext cx="1416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49" name="Google Shape;549;p37"/>
          <p:cNvSpPr txBox="1"/>
          <p:nvPr/>
        </p:nvSpPr>
        <p:spPr>
          <a:xfrm>
            <a:off x="6602100" y="3309575"/>
            <a:ext cx="734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50" name="Google Shape;550;p37"/>
          <p:cNvPicPr preferRelativeResize="0"/>
          <p:nvPr/>
        </p:nvPicPr>
        <p:blipFill rotWithShape="1">
          <a:blip r:embed="rId3">
            <a:alphaModFix/>
          </a:blip>
          <a:srcRect b="42153" l="0" r="0" t="14000"/>
          <a:stretch/>
        </p:blipFill>
        <p:spPr>
          <a:xfrm>
            <a:off x="5431401" y="805953"/>
            <a:ext cx="3156000" cy="339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8"/>
          <p:cNvSpPr/>
          <p:nvPr/>
        </p:nvSpPr>
        <p:spPr>
          <a:xfrm>
            <a:off x="599000" y="2381031"/>
            <a:ext cx="2342452" cy="637302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8"/>
          <p:cNvSpPr/>
          <p:nvPr/>
        </p:nvSpPr>
        <p:spPr>
          <a:xfrm>
            <a:off x="3145700" y="2381031"/>
            <a:ext cx="2342452" cy="637302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8"/>
          <p:cNvSpPr/>
          <p:nvPr/>
        </p:nvSpPr>
        <p:spPr>
          <a:xfrm>
            <a:off x="6418175" y="2340369"/>
            <a:ext cx="2342452" cy="637302"/>
          </a:xfrm>
          <a:custGeom>
            <a:rect b="b" l="l" r="r" t="t"/>
            <a:pathLst>
              <a:path extrusionOk="0" h="8997" w="9952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8"/>
          <p:cNvSpPr txBox="1"/>
          <p:nvPr>
            <p:ph idx="2" type="title"/>
          </p:nvPr>
        </p:nvSpPr>
        <p:spPr>
          <a:xfrm>
            <a:off x="998825" y="2403688"/>
            <a:ext cx="154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Freud</a:t>
            </a:r>
            <a:endParaRPr/>
          </a:p>
        </p:txBody>
      </p:sp>
      <p:sp>
        <p:nvSpPr>
          <p:cNvPr id="559" name="Google Shape;559;p38"/>
          <p:cNvSpPr txBox="1"/>
          <p:nvPr>
            <p:ph idx="1" type="subTitle"/>
          </p:nvPr>
        </p:nvSpPr>
        <p:spPr>
          <a:xfrm>
            <a:off x="466425" y="3044900"/>
            <a:ext cx="2607600" cy="17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000000"/>
                </a:solidFill>
              </a:rPr>
              <a:t>Defendia que o desenvolvimento está condicionado pela anatomia e a forma como a sociedade influencia o nosso comportamento, devido ao nosso género.</a:t>
            </a:r>
            <a:endParaRPr/>
          </a:p>
        </p:txBody>
      </p:sp>
      <p:sp>
        <p:nvSpPr>
          <p:cNvPr id="560" name="Google Shape;560;p38"/>
          <p:cNvSpPr txBox="1"/>
          <p:nvPr>
            <p:ph idx="3" type="title"/>
          </p:nvPr>
        </p:nvSpPr>
        <p:spPr>
          <a:xfrm>
            <a:off x="3545523" y="2403688"/>
            <a:ext cx="154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Piaget</a:t>
            </a:r>
            <a:endParaRPr/>
          </a:p>
        </p:txBody>
      </p:sp>
      <p:sp>
        <p:nvSpPr>
          <p:cNvPr id="561" name="Google Shape;561;p38"/>
          <p:cNvSpPr txBox="1"/>
          <p:nvPr>
            <p:ph idx="4" type="subTitle"/>
          </p:nvPr>
        </p:nvSpPr>
        <p:spPr>
          <a:xfrm>
            <a:off x="3145775" y="3044888"/>
            <a:ext cx="23424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000000"/>
                </a:solidFill>
              </a:rPr>
              <a:t>Defendia que o processo de desenvolvimento só se dava apenas desde o nascimento até à adolescência.</a:t>
            </a:r>
            <a:endParaRPr/>
          </a:p>
        </p:txBody>
      </p:sp>
      <p:sp>
        <p:nvSpPr>
          <p:cNvPr id="562" name="Google Shape;562;p38"/>
          <p:cNvSpPr txBox="1"/>
          <p:nvPr>
            <p:ph idx="5" type="title"/>
          </p:nvPr>
        </p:nvSpPr>
        <p:spPr>
          <a:xfrm>
            <a:off x="6645000" y="2349763"/>
            <a:ext cx="1888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Erik Erikson</a:t>
            </a:r>
            <a:endParaRPr/>
          </a:p>
        </p:txBody>
      </p:sp>
      <p:sp>
        <p:nvSpPr>
          <p:cNvPr id="563" name="Google Shape;563;p38"/>
          <p:cNvSpPr txBox="1"/>
          <p:nvPr>
            <p:ph idx="6" type="subTitle"/>
          </p:nvPr>
        </p:nvSpPr>
        <p:spPr>
          <a:xfrm>
            <a:off x="6418187" y="2977675"/>
            <a:ext cx="23424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000000"/>
                </a:solidFill>
              </a:rPr>
              <a:t>Defendia que o desenvolvimento se dava desde o nascimento até à morte, e estava dividido em oito idades, estádios ou fases psicossociais</a:t>
            </a:r>
            <a:endParaRPr/>
          </a:p>
        </p:txBody>
      </p:sp>
      <p:sp>
        <p:nvSpPr>
          <p:cNvPr id="564" name="Google Shape;564;p38"/>
          <p:cNvSpPr/>
          <p:nvPr/>
        </p:nvSpPr>
        <p:spPr>
          <a:xfrm>
            <a:off x="1175500" y="1430325"/>
            <a:ext cx="1189542" cy="859878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8"/>
          <p:cNvSpPr/>
          <p:nvPr/>
        </p:nvSpPr>
        <p:spPr>
          <a:xfrm>
            <a:off x="3722125" y="1430325"/>
            <a:ext cx="1189542" cy="859878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8"/>
          <p:cNvSpPr/>
          <p:nvPr/>
        </p:nvSpPr>
        <p:spPr>
          <a:xfrm>
            <a:off x="6994525" y="1389662"/>
            <a:ext cx="1189542" cy="859878"/>
          </a:xfrm>
          <a:custGeom>
            <a:rect b="b" l="l" r="r" t="t"/>
            <a:pathLst>
              <a:path extrusionOk="0" h="5915" w="8183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8"/>
          <p:cNvSpPr/>
          <p:nvPr/>
        </p:nvSpPr>
        <p:spPr>
          <a:xfrm>
            <a:off x="4051027" y="1649836"/>
            <a:ext cx="531747" cy="531714"/>
          </a:xfrm>
          <a:custGeom>
            <a:rect b="b" l="l" r="r" t="t"/>
            <a:pathLst>
              <a:path extrusionOk="0" h="16314" w="16315">
                <a:moveTo>
                  <a:pt x="476" y="0"/>
                </a:moveTo>
                <a:cubicBezTo>
                  <a:pt x="217" y="0"/>
                  <a:pt x="1" y="210"/>
                  <a:pt x="1" y="475"/>
                </a:cubicBezTo>
                <a:lnTo>
                  <a:pt x="1" y="2386"/>
                </a:lnTo>
                <a:cubicBezTo>
                  <a:pt x="1" y="2651"/>
                  <a:pt x="217" y="2867"/>
                  <a:pt x="476" y="2867"/>
                </a:cubicBezTo>
                <a:lnTo>
                  <a:pt x="1850" y="2867"/>
                </a:lnTo>
                <a:lnTo>
                  <a:pt x="1850" y="5543"/>
                </a:lnTo>
                <a:cubicBezTo>
                  <a:pt x="1850" y="8293"/>
                  <a:pt x="4008" y="10549"/>
                  <a:pt x="6721" y="10697"/>
                </a:cubicBezTo>
                <a:lnTo>
                  <a:pt x="6721" y="14877"/>
                </a:lnTo>
                <a:cubicBezTo>
                  <a:pt x="6721" y="15143"/>
                  <a:pt x="6512" y="15358"/>
                  <a:pt x="6246" y="15358"/>
                </a:cubicBezTo>
                <a:lnTo>
                  <a:pt x="5846" y="15358"/>
                </a:lnTo>
                <a:cubicBezTo>
                  <a:pt x="5599" y="15358"/>
                  <a:pt x="5383" y="15537"/>
                  <a:pt x="5359" y="15784"/>
                </a:cubicBezTo>
                <a:cubicBezTo>
                  <a:pt x="5328" y="16067"/>
                  <a:pt x="5550" y="16314"/>
                  <a:pt x="5833" y="16314"/>
                </a:cubicBezTo>
                <a:lnTo>
                  <a:pt x="10470" y="16314"/>
                </a:lnTo>
                <a:cubicBezTo>
                  <a:pt x="10716" y="16314"/>
                  <a:pt x="10932" y="16135"/>
                  <a:pt x="10957" y="15889"/>
                </a:cubicBezTo>
                <a:cubicBezTo>
                  <a:pt x="10994" y="15605"/>
                  <a:pt x="10766" y="15358"/>
                  <a:pt x="10482" y="15358"/>
                </a:cubicBezTo>
                <a:lnTo>
                  <a:pt x="10069" y="15358"/>
                </a:lnTo>
                <a:cubicBezTo>
                  <a:pt x="9804" y="15358"/>
                  <a:pt x="9594" y="15143"/>
                  <a:pt x="9594" y="14877"/>
                </a:cubicBezTo>
                <a:lnTo>
                  <a:pt x="9594" y="10697"/>
                </a:lnTo>
                <a:cubicBezTo>
                  <a:pt x="12307" y="10549"/>
                  <a:pt x="14465" y="8293"/>
                  <a:pt x="14465" y="5543"/>
                </a:cubicBezTo>
                <a:lnTo>
                  <a:pt x="14471" y="2867"/>
                </a:lnTo>
                <a:lnTo>
                  <a:pt x="15840" y="2867"/>
                </a:lnTo>
                <a:cubicBezTo>
                  <a:pt x="16099" y="2867"/>
                  <a:pt x="16315" y="2651"/>
                  <a:pt x="16315" y="2386"/>
                </a:cubicBezTo>
                <a:lnTo>
                  <a:pt x="16315" y="475"/>
                </a:lnTo>
                <a:cubicBezTo>
                  <a:pt x="16315" y="210"/>
                  <a:pt x="16099" y="0"/>
                  <a:pt x="15840" y="0"/>
                </a:cubicBezTo>
                <a:lnTo>
                  <a:pt x="13990" y="0"/>
                </a:lnTo>
                <a:cubicBezTo>
                  <a:pt x="12671" y="0"/>
                  <a:pt x="11598" y="1067"/>
                  <a:pt x="11598" y="2386"/>
                </a:cubicBezTo>
                <a:lnTo>
                  <a:pt x="11598" y="5543"/>
                </a:lnTo>
                <a:cubicBezTo>
                  <a:pt x="11598" y="6708"/>
                  <a:pt x="10723" y="7676"/>
                  <a:pt x="9594" y="7818"/>
                </a:cubicBezTo>
                <a:lnTo>
                  <a:pt x="9594" y="1431"/>
                </a:lnTo>
                <a:cubicBezTo>
                  <a:pt x="9594" y="1166"/>
                  <a:pt x="9804" y="956"/>
                  <a:pt x="10069" y="956"/>
                </a:cubicBezTo>
                <a:lnTo>
                  <a:pt x="10470" y="956"/>
                </a:lnTo>
                <a:cubicBezTo>
                  <a:pt x="10716" y="956"/>
                  <a:pt x="10932" y="777"/>
                  <a:pt x="10957" y="530"/>
                </a:cubicBezTo>
                <a:cubicBezTo>
                  <a:pt x="10994" y="241"/>
                  <a:pt x="10766" y="0"/>
                  <a:pt x="10482" y="0"/>
                </a:cubicBezTo>
                <a:lnTo>
                  <a:pt x="5846" y="0"/>
                </a:lnTo>
                <a:cubicBezTo>
                  <a:pt x="5599" y="0"/>
                  <a:pt x="5383" y="179"/>
                  <a:pt x="5359" y="419"/>
                </a:cubicBezTo>
                <a:cubicBezTo>
                  <a:pt x="5328" y="709"/>
                  <a:pt x="5550" y="956"/>
                  <a:pt x="5833" y="956"/>
                </a:cubicBezTo>
                <a:lnTo>
                  <a:pt x="6246" y="956"/>
                </a:lnTo>
                <a:cubicBezTo>
                  <a:pt x="6512" y="956"/>
                  <a:pt x="6721" y="1166"/>
                  <a:pt x="6721" y="1431"/>
                </a:cubicBezTo>
                <a:lnTo>
                  <a:pt x="6721" y="7818"/>
                </a:lnTo>
                <a:cubicBezTo>
                  <a:pt x="5593" y="7676"/>
                  <a:pt x="4717" y="6708"/>
                  <a:pt x="4717" y="5543"/>
                </a:cubicBezTo>
                <a:lnTo>
                  <a:pt x="4717" y="2386"/>
                </a:lnTo>
                <a:cubicBezTo>
                  <a:pt x="4717" y="1067"/>
                  <a:pt x="3645" y="0"/>
                  <a:pt x="232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8" name="Google Shape;568;p38"/>
          <p:cNvGrpSpPr/>
          <p:nvPr/>
        </p:nvGrpSpPr>
        <p:grpSpPr>
          <a:xfrm>
            <a:off x="1504401" y="1593979"/>
            <a:ext cx="531731" cy="532546"/>
            <a:chOff x="2178100" y="2395310"/>
            <a:chExt cx="443442" cy="444121"/>
          </a:xfrm>
        </p:grpSpPr>
        <p:sp>
          <p:nvSpPr>
            <p:cNvPr id="569" name="Google Shape;569;p38"/>
            <p:cNvSpPr/>
            <p:nvPr/>
          </p:nvSpPr>
          <p:spPr>
            <a:xfrm>
              <a:off x="2347867" y="2549312"/>
              <a:ext cx="273675" cy="290119"/>
            </a:xfrm>
            <a:custGeom>
              <a:rect b="b" l="l" r="r" t="t"/>
              <a:pathLst>
                <a:path extrusionOk="0" h="10674" w="10069">
                  <a:moveTo>
                    <a:pt x="481" y="1"/>
                  </a:moveTo>
                  <a:cubicBezTo>
                    <a:pt x="216" y="1"/>
                    <a:pt x="0" y="223"/>
                    <a:pt x="0" y="488"/>
                  </a:cubicBezTo>
                  <a:lnTo>
                    <a:pt x="0" y="8121"/>
                  </a:lnTo>
                  <a:cubicBezTo>
                    <a:pt x="0" y="8392"/>
                    <a:pt x="216" y="8608"/>
                    <a:pt x="481" y="8608"/>
                  </a:cubicBezTo>
                  <a:lnTo>
                    <a:pt x="7029" y="8608"/>
                  </a:lnTo>
                  <a:lnTo>
                    <a:pt x="9316" y="10562"/>
                  </a:lnTo>
                  <a:cubicBezTo>
                    <a:pt x="9403" y="10630"/>
                    <a:pt x="9507" y="10673"/>
                    <a:pt x="9612" y="10673"/>
                  </a:cubicBezTo>
                  <a:cubicBezTo>
                    <a:pt x="9785" y="10673"/>
                    <a:pt x="9964" y="10569"/>
                    <a:pt x="10056" y="10359"/>
                  </a:cubicBezTo>
                  <a:cubicBezTo>
                    <a:pt x="10062" y="10334"/>
                    <a:pt x="10068" y="10316"/>
                    <a:pt x="10068" y="10291"/>
                  </a:cubicBezTo>
                  <a:lnTo>
                    <a:pt x="10068" y="488"/>
                  </a:lnTo>
                  <a:cubicBezTo>
                    <a:pt x="10068" y="223"/>
                    <a:pt x="9853" y="1"/>
                    <a:pt x="9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2178100" y="2395310"/>
              <a:ext cx="337684" cy="345594"/>
            </a:xfrm>
            <a:custGeom>
              <a:rect b="b" l="l" r="r" t="t"/>
              <a:pathLst>
                <a:path extrusionOk="0" h="12715" w="12424">
                  <a:moveTo>
                    <a:pt x="6209" y="1"/>
                  </a:moveTo>
                  <a:cubicBezTo>
                    <a:pt x="2787" y="1"/>
                    <a:pt x="1" y="2788"/>
                    <a:pt x="1" y="6210"/>
                  </a:cubicBezTo>
                  <a:cubicBezTo>
                    <a:pt x="1" y="7776"/>
                    <a:pt x="574" y="9255"/>
                    <a:pt x="1622" y="10402"/>
                  </a:cubicBezTo>
                  <a:lnTo>
                    <a:pt x="1104" y="12098"/>
                  </a:lnTo>
                  <a:cubicBezTo>
                    <a:pt x="1049" y="12270"/>
                    <a:pt x="1098" y="12455"/>
                    <a:pt x="1228" y="12578"/>
                  </a:cubicBezTo>
                  <a:cubicBezTo>
                    <a:pt x="1320" y="12665"/>
                    <a:pt x="1437" y="12714"/>
                    <a:pt x="1560" y="12714"/>
                  </a:cubicBezTo>
                  <a:cubicBezTo>
                    <a:pt x="1616" y="12714"/>
                    <a:pt x="1665" y="12702"/>
                    <a:pt x="1721" y="12683"/>
                  </a:cubicBezTo>
                  <a:lnTo>
                    <a:pt x="3805" y="11943"/>
                  </a:lnTo>
                  <a:cubicBezTo>
                    <a:pt x="4563" y="12264"/>
                    <a:pt x="5377" y="12424"/>
                    <a:pt x="6209" y="12424"/>
                  </a:cubicBezTo>
                  <a:cubicBezTo>
                    <a:pt x="9637" y="12424"/>
                    <a:pt x="12424" y="9638"/>
                    <a:pt x="12424" y="6210"/>
                  </a:cubicBezTo>
                  <a:cubicBezTo>
                    <a:pt x="12424" y="2788"/>
                    <a:pt x="9637" y="1"/>
                    <a:pt x="6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2254177" y="2485303"/>
              <a:ext cx="185205" cy="174387"/>
            </a:xfrm>
            <a:custGeom>
              <a:rect b="b" l="l" r="r" t="t"/>
              <a:pathLst>
                <a:path extrusionOk="0" h="6416" w="6814">
                  <a:moveTo>
                    <a:pt x="6197" y="1"/>
                  </a:moveTo>
                  <a:cubicBezTo>
                    <a:pt x="5630" y="1"/>
                    <a:pt x="5167" y="463"/>
                    <a:pt x="5167" y="1037"/>
                  </a:cubicBezTo>
                  <a:lnTo>
                    <a:pt x="5167" y="1795"/>
                  </a:lnTo>
                  <a:cubicBezTo>
                    <a:pt x="5167" y="2368"/>
                    <a:pt x="4699" y="2837"/>
                    <a:pt x="4119" y="2837"/>
                  </a:cubicBezTo>
                  <a:lnTo>
                    <a:pt x="3922" y="2837"/>
                  </a:lnTo>
                  <a:lnTo>
                    <a:pt x="3922" y="543"/>
                  </a:lnTo>
                  <a:cubicBezTo>
                    <a:pt x="3922" y="297"/>
                    <a:pt x="3743" y="81"/>
                    <a:pt x="3497" y="56"/>
                  </a:cubicBezTo>
                  <a:cubicBezTo>
                    <a:pt x="3479" y="54"/>
                    <a:pt x="3461" y="53"/>
                    <a:pt x="3444" y="53"/>
                  </a:cubicBezTo>
                  <a:cubicBezTo>
                    <a:pt x="3183" y="53"/>
                    <a:pt x="2966" y="265"/>
                    <a:pt x="2966" y="531"/>
                  </a:cubicBezTo>
                  <a:lnTo>
                    <a:pt x="2966" y="2837"/>
                  </a:lnTo>
                  <a:lnTo>
                    <a:pt x="2738" y="2837"/>
                  </a:lnTo>
                  <a:cubicBezTo>
                    <a:pt x="2159" y="2837"/>
                    <a:pt x="1690" y="2368"/>
                    <a:pt x="1690" y="1795"/>
                  </a:cubicBezTo>
                  <a:lnTo>
                    <a:pt x="1690" y="506"/>
                  </a:lnTo>
                  <a:cubicBezTo>
                    <a:pt x="1690" y="247"/>
                    <a:pt x="1480" y="32"/>
                    <a:pt x="1215" y="32"/>
                  </a:cubicBezTo>
                  <a:lnTo>
                    <a:pt x="525" y="32"/>
                  </a:lnTo>
                  <a:cubicBezTo>
                    <a:pt x="463" y="32"/>
                    <a:pt x="401" y="56"/>
                    <a:pt x="358" y="106"/>
                  </a:cubicBezTo>
                  <a:cubicBezTo>
                    <a:pt x="1" y="500"/>
                    <a:pt x="278" y="956"/>
                    <a:pt x="654" y="956"/>
                  </a:cubicBezTo>
                  <a:lnTo>
                    <a:pt x="734" y="956"/>
                  </a:lnTo>
                  <a:cubicBezTo>
                    <a:pt x="734" y="956"/>
                    <a:pt x="734" y="956"/>
                    <a:pt x="734" y="963"/>
                  </a:cubicBezTo>
                  <a:lnTo>
                    <a:pt x="734" y="3675"/>
                  </a:lnTo>
                  <a:cubicBezTo>
                    <a:pt x="734" y="3737"/>
                    <a:pt x="790" y="3793"/>
                    <a:pt x="852" y="3793"/>
                  </a:cubicBezTo>
                  <a:lnTo>
                    <a:pt x="2966" y="3793"/>
                  </a:lnTo>
                  <a:lnTo>
                    <a:pt x="2966" y="5938"/>
                  </a:lnTo>
                  <a:cubicBezTo>
                    <a:pt x="2966" y="6179"/>
                    <a:pt x="3139" y="6388"/>
                    <a:pt x="3379" y="6413"/>
                  </a:cubicBezTo>
                  <a:cubicBezTo>
                    <a:pt x="3397" y="6415"/>
                    <a:pt x="3414" y="6416"/>
                    <a:pt x="3431" y="6416"/>
                  </a:cubicBezTo>
                  <a:cubicBezTo>
                    <a:pt x="3685" y="6416"/>
                    <a:pt x="3891" y="6204"/>
                    <a:pt x="3891" y="5938"/>
                  </a:cubicBezTo>
                  <a:lnTo>
                    <a:pt x="3891" y="3793"/>
                  </a:lnTo>
                  <a:lnTo>
                    <a:pt x="4119" y="3793"/>
                  </a:lnTo>
                  <a:cubicBezTo>
                    <a:pt x="5229" y="3793"/>
                    <a:pt x="6123" y="2899"/>
                    <a:pt x="6123" y="1795"/>
                  </a:cubicBezTo>
                  <a:lnTo>
                    <a:pt x="6123" y="1067"/>
                  </a:lnTo>
                  <a:cubicBezTo>
                    <a:pt x="6123" y="1024"/>
                    <a:pt x="6154" y="987"/>
                    <a:pt x="6203" y="987"/>
                  </a:cubicBezTo>
                  <a:lnTo>
                    <a:pt x="6246" y="987"/>
                  </a:lnTo>
                  <a:cubicBezTo>
                    <a:pt x="6456" y="987"/>
                    <a:pt x="6647" y="852"/>
                    <a:pt x="6709" y="654"/>
                  </a:cubicBezTo>
                  <a:cubicBezTo>
                    <a:pt x="6814" y="309"/>
                    <a:pt x="6567" y="1"/>
                    <a:pt x="6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38"/>
          <p:cNvGrpSpPr/>
          <p:nvPr/>
        </p:nvGrpSpPr>
        <p:grpSpPr>
          <a:xfrm>
            <a:off x="7379303" y="1553633"/>
            <a:ext cx="419975" cy="531926"/>
            <a:chOff x="3465943" y="2395500"/>
            <a:chExt cx="350241" cy="443605"/>
          </a:xfrm>
        </p:grpSpPr>
        <p:sp>
          <p:nvSpPr>
            <p:cNvPr id="573" name="Google Shape;573;p38"/>
            <p:cNvSpPr/>
            <p:nvPr/>
          </p:nvSpPr>
          <p:spPr>
            <a:xfrm>
              <a:off x="3466269" y="2421593"/>
              <a:ext cx="349915" cy="417512"/>
            </a:xfrm>
            <a:custGeom>
              <a:rect b="b" l="l" r="r" t="t"/>
              <a:pathLst>
                <a:path extrusionOk="0" h="15361" w="12874">
                  <a:moveTo>
                    <a:pt x="479" y="0"/>
                  </a:moveTo>
                  <a:cubicBezTo>
                    <a:pt x="260" y="0"/>
                    <a:pt x="59" y="146"/>
                    <a:pt x="7" y="390"/>
                  </a:cubicBezTo>
                  <a:cubicBezTo>
                    <a:pt x="0" y="403"/>
                    <a:pt x="0" y="421"/>
                    <a:pt x="0" y="433"/>
                  </a:cubicBezTo>
                  <a:lnTo>
                    <a:pt x="0" y="14836"/>
                  </a:lnTo>
                  <a:cubicBezTo>
                    <a:pt x="0" y="15126"/>
                    <a:pt x="235" y="15360"/>
                    <a:pt x="524" y="15360"/>
                  </a:cubicBezTo>
                  <a:lnTo>
                    <a:pt x="12399" y="15360"/>
                  </a:lnTo>
                  <a:cubicBezTo>
                    <a:pt x="12664" y="15360"/>
                    <a:pt x="12874" y="15144"/>
                    <a:pt x="12874" y="14879"/>
                  </a:cubicBezTo>
                  <a:lnTo>
                    <a:pt x="12874" y="1432"/>
                  </a:lnTo>
                  <a:cubicBezTo>
                    <a:pt x="12874" y="1186"/>
                    <a:pt x="12683" y="976"/>
                    <a:pt x="12436" y="958"/>
                  </a:cubicBezTo>
                  <a:lnTo>
                    <a:pt x="518" y="2"/>
                  </a:lnTo>
                  <a:cubicBezTo>
                    <a:pt x="505" y="1"/>
                    <a:pt x="492" y="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3490568" y="2408547"/>
              <a:ext cx="325616" cy="51995"/>
            </a:xfrm>
            <a:custGeom>
              <a:rect b="b" l="l" r="r" t="t"/>
              <a:pathLst>
                <a:path extrusionOk="0" h="1913" w="11980">
                  <a:moveTo>
                    <a:pt x="1036" y="1912"/>
                  </a:moveTo>
                  <a:lnTo>
                    <a:pt x="11980" y="1912"/>
                  </a:lnTo>
                  <a:lnTo>
                    <a:pt x="11980" y="1"/>
                  </a:lnTo>
                  <a:lnTo>
                    <a:pt x="1018" y="1"/>
                  </a:lnTo>
                  <a:cubicBezTo>
                    <a:pt x="450" y="1"/>
                    <a:pt x="0" y="500"/>
                    <a:pt x="68" y="1080"/>
                  </a:cubicBezTo>
                  <a:cubicBezTo>
                    <a:pt x="130" y="1561"/>
                    <a:pt x="555" y="1912"/>
                    <a:pt x="1036" y="1912"/>
                  </a:cubicBezTo>
                  <a:close/>
                </a:path>
              </a:pathLst>
            </a:custGeom>
            <a:solidFill>
              <a:srgbClr val="FF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465943" y="2395500"/>
              <a:ext cx="349915" cy="78115"/>
            </a:xfrm>
            <a:custGeom>
              <a:rect b="b" l="l" r="r" t="t"/>
              <a:pathLst>
                <a:path extrusionOk="0" h="2874" w="12874">
                  <a:moveTo>
                    <a:pt x="1430" y="0"/>
                  </a:moveTo>
                  <a:cubicBezTo>
                    <a:pt x="641" y="0"/>
                    <a:pt x="0" y="647"/>
                    <a:pt x="0" y="1437"/>
                  </a:cubicBezTo>
                  <a:cubicBezTo>
                    <a:pt x="0" y="2226"/>
                    <a:pt x="641" y="2873"/>
                    <a:pt x="1430" y="2873"/>
                  </a:cubicBezTo>
                  <a:lnTo>
                    <a:pt x="12393" y="2873"/>
                  </a:lnTo>
                  <a:cubicBezTo>
                    <a:pt x="12658" y="2873"/>
                    <a:pt x="12874" y="2657"/>
                    <a:pt x="12874" y="2392"/>
                  </a:cubicBezTo>
                  <a:cubicBezTo>
                    <a:pt x="12874" y="2127"/>
                    <a:pt x="12658" y="1918"/>
                    <a:pt x="12393" y="1918"/>
                  </a:cubicBezTo>
                  <a:lnTo>
                    <a:pt x="1430" y="1918"/>
                  </a:lnTo>
                  <a:cubicBezTo>
                    <a:pt x="1172" y="1918"/>
                    <a:pt x="956" y="1702"/>
                    <a:pt x="956" y="1437"/>
                  </a:cubicBezTo>
                  <a:cubicBezTo>
                    <a:pt x="956" y="1172"/>
                    <a:pt x="1172" y="962"/>
                    <a:pt x="1430" y="962"/>
                  </a:cubicBezTo>
                  <a:lnTo>
                    <a:pt x="12393" y="962"/>
                  </a:lnTo>
                  <a:cubicBezTo>
                    <a:pt x="12658" y="962"/>
                    <a:pt x="12874" y="746"/>
                    <a:pt x="12874" y="481"/>
                  </a:cubicBezTo>
                  <a:cubicBezTo>
                    <a:pt x="12874" y="216"/>
                    <a:pt x="12658" y="0"/>
                    <a:pt x="12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3554251" y="2761153"/>
              <a:ext cx="173300" cy="25984"/>
            </a:xfrm>
            <a:custGeom>
              <a:rect b="b" l="l" r="r" t="t"/>
              <a:pathLst>
                <a:path extrusionOk="0" h="956" w="6376">
                  <a:moveTo>
                    <a:pt x="475" y="0"/>
                  </a:moveTo>
                  <a:cubicBezTo>
                    <a:pt x="216" y="0"/>
                    <a:pt x="0" y="210"/>
                    <a:pt x="0" y="475"/>
                  </a:cubicBezTo>
                  <a:cubicBezTo>
                    <a:pt x="0" y="740"/>
                    <a:pt x="216" y="956"/>
                    <a:pt x="475" y="956"/>
                  </a:cubicBezTo>
                  <a:lnTo>
                    <a:pt x="5894" y="956"/>
                  </a:lnTo>
                  <a:cubicBezTo>
                    <a:pt x="6160" y="956"/>
                    <a:pt x="6375" y="740"/>
                    <a:pt x="6375" y="475"/>
                  </a:cubicBezTo>
                  <a:cubicBezTo>
                    <a:pt x="6375" y="210"/>
                    <a:pt x="6160" y="0"/>
                    <a:pt x="5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3521390" y="2709022"/>
              <a:ext cx="238994" cy="26011"/>
            </a:xfrm>
            <a:custGeom>
              <a:rect b="b" l="l" r="r" t="t"/>
              <a:pathLst>
                <a:path extrusionOk="0" h="957" w="8793">
                  <a:moveTo>
                    <a:pt x="476" y="1"/>
                  </a:moveTo>
                  <a:cubicBezTo>
                    <a:pt x="210" y="1"/>
                    <a:pt x="1" y="216"/>
                    <a:pt x="1" y="482"/>
                  </a:cubicBezTo>
                  <a:cubicBezTo>
                    <a:pt x="1" y="747"/>
                    <a:pt x="210" y="956"/>
                    <a:pt x="476" y="956"/>
                  </a:cubicBezTo>
                  <a:lnTo>
                    <a:pt x="8318" y="956"/>
                  </a:lnTo>
                  <a:cubicBezTo>
                    <a:pt x="8577" y="956"/>
                    <a:pt x="8793" y="747"/>
                    <a:pt x="8793" y="482"/>
                  </a:cubicBezTo>
                  <a:cubicBezTo>
                    <a:pt x="8793" y="216"/>
                    <a:pt x="8577" y="1"/>
                    <a:pt x="8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3543352" y="2502916"/>
              <a:ext cx="195098" cy="176398"/>
            </a:xfrm>
            <a:custGeom>
              <a:rect b="b" l="l" r="r" t="t"/>
              <a:pathLst>
                <a:path extrusionOk="0" h="6490" w="7178">
                  <a:moveTo>
                    <a:pt x="6474" y="0"/>
                  </a:moveTo>
                  <a:cubicBezTo>
                    <a:pt x="5987" y="0"/>
                    <a:pt x="5543" y="278"/>
                    <a:pt x="5395" y="857"/>
                  </a:cubicBezTo>
                  <a:cubicBezTo>
                    <a:pt x="5389" y="869"/>
                    <a:pt x="5389" y="888"/>
                    <a:pt x="5389" y="906"/>
                  </a:cubicBezTo>
                  <a:lnTo>
                    <a:pt x="5389" y="1813"/>
                  </a:lnTo>
                  <a:cubicBezTo>
                    <a:pt x="5389" y="2417"/>
                    <a:pt x="4902" y="2904"/>
                    <a:pt x="4298" y="2904"/>
                  </a:cubicBezTo>
                  <a:lnTo>
                    <a:pt x="4082" y="2904"/>
                  </a:lnTo>
                  <a:lnTo>
                    <a:pt x="4082" y="530"/>
                  </a:lnTo>
                  <a:cubicBezTo>
                    <a:pt x="4082" y="284"/>
                    <a:pt x="3903" y="68"/>
                    <a:pt x="3657" y="43"/>
                  </a:cubicBezTo>
                  <a:cubicBezTo>
                    <a:pt x="3639" y="41"/>
                    <a:pt x="3621" y="40"/>
                    <a:pt x="3603" y="40"/>
                  </a:cubicBezTo>
                  <a:cubicBezTo>
                    <a:pt x="3338" y="40"/>
                    <a:pt x="3126" y="252"/>
                    <a:pt x="3126" y="518"/>
                  </a:cubicBezTo>
                  <a:lnTo>
                    <a:pt x="3126" y="2904"/>
                  </a:lnTo>
                  <a:lnTo>
                    <a:pt x="2874" y="2904"/>
                  </a:lnTo>
                  <a:cubicBezTo>
                    <a:pt x="2269" y="2904"/>
                    <a:pt x="1788" y="2417"/>
                    <a:pt x="1788" y="1813"/>
                  </a:cubicBezTo>
                  <a:lnTo>
                    <a:pt x="1788" y="888"/>
                  </a:lnTo>
                  <a:cubicBezTo>
                    <a:pt x="1788" y="882"/>
                    <a:pt x="1782" y="869"/>
                    <a:pt x="1782" y="863"/>
                  </a:cubicBezTo>
                  <a:cubicBezTo>
                    <a:pt x="1619" y="258"/>
                    <a:pt x="1173" y="3"/>
                    <a:pt x="696" y="3"/>
                  </a:cubicBezTo>
                  <a:cubicBezTo>
                    <a:pt x="615" y="3"/>
                    <a:pt x="532" y="10"/>
                    <a:pt x="451" y="25"/>
                  </a:cubicBezTo>
                  <a:cubicBezTo>
                    <a:pt x="444" y="25"/>
                    <a:pt x="438" y="31"/>
                    <a:pt x="432" y="31"/>
                  </a:cubicBezTo>
                  <a:cubicBezTo>
                    <a:pt x="1" y="450"/>
                    <a:pt x="290" y="956"/>
                    <a:pt x="697" y="956"/>
                  </a:cubicBezTo>
                  <a:lnTo>
                    <a:pt x="827" y="956"/>
                  </a:lnTo>
                  <a:cubicBezTo>
                    <a:pt x="827" y="956"/>
                    <a:pt x="833" y="962"/>
                    <a:pt x="833" y="962"/>
                  </a:cubicBezTo>
                  <a:lnTo>
                    <a:pt x="833" y="3724"/>
                  </a:lnTo>
                  <a:cubicBezTo>
                    <a:pt x="833" y="3798"/>
                    <a:pt x="888" y="3860"/>
                    <a:pt x="962" y="3860"/>
                  </a:cubicBezTo>
                  <a:lnTo>
                    <a:pt x="3126" y="3860"/>
                  </a:lnTo>
                  <a:lnTo>
                    <a:pt x="3126" y="5999"/>
                  </a:lnTo>
                  <a:cubicBezTo>
                    <a:pt x="3126" y="6246"/>
                    <a:pt x="3305" y="6462"/>
                    <a:pt x="3546" y="6486"/>
                  </a:cubicBezTo>
                  <a:cubicBezTo>
                    <a:pt x="3564" y="6488"/>
                    <a:pt x="3582" y="6489"/>
                    <a:pt x="3599" y="6489"/>
                  </a:cubicBezTo>
                  <a:cubicBezTo>
                    <a:pt x="3865" y="6489"/>
                    <a:pt x="4082" y="6277"/>
                    <a:pt x="4082" y="6011"/>
                  </a:cubicBezTo>
                  <a:lnTo>
                    <a:pt x="4082" y="3860"/>
                  </a:lnTo>
                  <a:lnTo>
                    <a:pt x="5981" y="3860"/>
                  </a:lnTo>
                  <a:cubicBezTo>
                    <a:pt x="6178" y="3860"/>
                    <a:pt x="6345" y="3693"/>
                    <a:pt x="6345" y="3496"/>
                  </a:cubicBezTo>
                  <a:lnTo>
                    <a:pt x="6345" y="974"/>
                  </a:lnTo>
                  <a:cubicBezTo>
                    <a:pt x="6345" y="968"/>
                    <a:pt x="6351" y="956"/>
                    <a:pt x="6357" y="956"/>
                  </a:cubicBezTo>
                  <a:lnTo>
                    <a:pt x="6672" y="956"/>
                  </a:lnTo>
                  <a:cubicBezTo>
                    <a:pt x="6690" y="956"/>
                    <a:pt x="6715" y="950"/>
                    <a:pt x="6733" y="937"/>
                  </a:cubicBezTo>
                  <a:cubicBezTo>
                    <a:pt x="7177" y="518"/>
                    <a:pt x="6887" y="0"/>
                    <a:pt x="6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9" name="Google Shape;579;p38"/>
          <p:cNvSpPr/>
          <p:nvPr/>
        </p:nvSpPr>
        <p:spPr>
          <a:xfrm>
            <a:off x="8955450" y="1055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8"/>
          <p:cNvSpPr/>
          <p:nvPr/>
        </p:nvSpPr>
        <p:spPr>
          <a:xfrm flipH="1">
            <a:off x="9007475" y="10667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8"/>
          <p:cNvSpPr/>
          <p:nvPr/>
        </p:nvSpPr>
        <p:spPr>
          <a:xfrm>
            <a:off x="8525800" y="1129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8"/>
          <p:cNvSpPr/>
          <p:nvPr/>
        </p:nvSpPr>
        <p:spPr>
          <a:xfrm>
            <a:off x="8609188" y="205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8"/>
          <p:cNvSpPr/>
          <p:nvPr/>
        </p:nvSpPr>
        <p:spPr>
          <a:xfrm>
            <a:off x="8567488" y="988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8"/>
          <p:cNvSpPr/>
          <p:nvPr/>
        </p:nvSpPr>
        <p:spPr>
          <a:xfrm flipH="1">
            <a:off x="8194113" y="505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8"/>
          <p:cNvSpPr/>
          <p:nvPr/>
        </p:nvSpPr>
        <p:spPr>
          <a:xfrm flipH="1">
            <a:off x="8581300" y="8512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8"/>
          <p:cNvSpPr/>
          <p:nvPr/>
        </p:nvSpPr>
        <p:spPr>
          <a:xfrm>
            <a:off x="8850050" y="6505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8"/>
          <p:cNvSpPr/>
          <p:nvPr/>
        </p:nvSpPr>
        <p:spPr>
          <a:xfrm>
            <a:off x="8890950" y="12465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8"/>
          <p:cNvSpPr/>
          <p:nvPr/>
        </p:nvSpPr>
        <p:spPr>
          <a:xfrm>
            <a:off x="8902388" y="5832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8"/>
          <p:cNvSpPr/>
          <p:nvPr/>
        </p:nvSpPr>
        <p:spPr>
          <a:xfrm flipH="1">
            <a:off x="351700" y="6476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8"/>
          <p:cNvSpPr/>
          <p:nvPr/>
        </p:nvSpPr>
        <p:spPr>
          <a:xfrm>
            <a:off x="239450" y="11327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8"/>
          <p:cNvSpPr/>
          <p:nvPr/>
        </p:nvSpPr>
        <p:spPr>
          <a:xfrm>
            <a:off x="291788" y="10654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8"/>
          <p:cNvSpPr/>
          <p:nvPr/>
        </p:nvSpPr>
        <p:spPr>
          <a:xfrm>
            <a:off x="128317" y="191066"/>
            <a:ext cx="147309" cy="151854"/>
          </a:xfrm>
          <a:custGeom>
            <a:rect b="b" l="l" r="r" t="t"/>
            <a:pathLst>
              <a:path extrusionOk="0" h="1068" w="1036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8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8"/>
          <p:cNvSpPr/>
          <p:nvPr/>
        </p:nvSpPr>
        <p:spPr>
          <a:xfrm>
            <a:off x="7600" y="4327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8"/>
          <p:cNvSpPr/>
          <p:nvPr/>
        </p:nvSpPr>
        <p:spPr>
          <a:xfrm>
            <a:off x="8530400" y="-229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8"/>
          <p:cNvSpPr/>
          <p:nvPr/>
        </p:nvSpPr>
        <p:spPr>
          <a:xfrm>
            <a:off x="8181600" y="4472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38"/>
          <p:cNvSpPr txBox="1"/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Diferença entre Erikson e outros psicólogos:</a:t>
            </a:r>
            <a:endParaRPr sz="3600"/>
          </a:p>
        </p:txBody>
      </p:sp>
      <p:sp>
        <p:nvSpPr>
          <p:cNvPr id="598" name="Google Shape;598;p38"/>
          <p:cNvSpPr/>
          <p:nvPr/>
        </p:nvSpPr>
        <p:spPr>
          <a:xfrm>
            <a:off x="5607263" y="2409725"/>
            <a:ext cx="691800" cy="49860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accen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9"/>
          <p:cNvSpPr txBox="1"/>
          <p:nvPr/>
        </p:nvSpPr>
        <p:spPr>
          <a:xfrm>
            <a:off x="2389050" y="189900"/>
            <a:ext cx="4365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rPr>
              <a:t>Erikson defende que:</a:t>
            </a:r>
            <a:endParaRPr sz="3600">
              <a:solidFill>
                <a:schemeClr val="dk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604" name="Google Shape;604;p39"/>
          <p:cNvSpPr/>
          <p:nvPr/>
        </p:nvSpPr>
        <p:spPr>
          <a:xfrm>
            <a:off x="382175" y="1148038"/>
            <a:ext cx="2321400" cy="92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Em cada estádio haverá uma crise ou conflito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05" name="Google Shape;605;p39"/>
          <p:cNvSpPr/>
          <p:nvPr/>
        </p:nvSpPr>
        <p:spPr>
          <a:xfrm>
            <a:off x="2972500" y="1446538"/>
            <a:ext cx="1373100" cy="32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9"/>
          <p:cNvSpPr/>
          <p:nvPr/>
        </p:nvSpPr>
        <p:spPr>
          <a:xfrm>
            <a:off x="4614525" y="1148038"/>
            <a:ext cx="2321400" cy="92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Confrontado pelo meio social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07" name="Google Shape;607;p39"/>
          <p:cNvSpPr/>
          <p:nvPr/>
        </p:nvSpPr>
        <p:spPr>
          <a:xfrm flipH="1" rot="10800000">
            <a:off x="6990550" y="1446575"/>
            <a:ext cx="765600" cy="1601700"/>
          </a:xfrm>
          <a:prstGeom prst="bentUpArrow">
            <a:avLst>
              <a:gd fmla="val 19934" name="adj1"/>
              <a:gd fmla="val 20162" name="adj2"/>
              <a:gd fmla="val 24243" name="adj3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9"/>
          <p:cNvSpPr/>
          <p:nvPr/>
        </p:nvSpPr>
        <p:spPr>
          <a:xfrm>
            <a:off x="4572000" y="3219013"/>
            <a:ext cx="3651900" cy="1486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Vamos desenvolver e evoluir como seres humanos, ascendendo epigeneticamente uma determinada componente da nossa personalidade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09" name="Google Shape;609;p39"/>
          <p:cNvSpPr/>
          <p:nvPr/>
        </p:nvSpPr>
        <p:spPr>
          <a:xfrm rot="-2700614">
            <a:off x="3065382" y="3376427"/>
            <a:ext cx="1187303" cy="1171817"/>
          </a:xfrm>
          <a:prstGeom prst="leftUpArrow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9"/>
          <p:cNvSpPr/>
          <p:nvPr/>
        </p:nvSpPr>
        <p:spPr>
          <a:xfrm>
            <a:off x="871050" y="2588525"/>
            <a:ext cx="2321400" cy="92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Ultrapassar de forma positiva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1" name="Google Shape;611;p39"/>
          <p:cNvSpPr/>
          <p:nvPr/>
        </p:nvSpPr>
        <p:spPr>
          <a:xfrm>
            <a:off x="871050" y="4029013"/>
            <a:ext cx="2321400" cy="92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Ultrapassar de forma negativa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2" name="Google Shape;612;p39"/>
          <p:cNvSpPr txBox="1"/>
          <p:nvPr/>
        </p:nvSpPr>
        <p:spPr>
          <a:xfrm>
            <a:off x="7664300" y="2072650"/>
            <a:ext cx="142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Ultrapassando a crise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0"/>
          <p:cNvSpPr/>
          <p:nvPr/>
        </p:nvSpPr>
        <p:spPr>
          <a:xfrm>
            <a:off x="8320875" y="918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0"/>
          <p:cNvSpPr/>
          <p:nvPr/>
        </p:nvSpPr>
        <p:spPr>
          <a:xfrm flipH="1">
            <a:off x="771092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0"/>
          <p:cNvSpPr/>
          <p:nvPr/>
        </p:nvSpPr>
        <p:spPr>
          <a:xfrm>
            <a:off x="7207800" y="43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0"/>
          <p:cNvSpPr/>
          <p:nvPr/>
        </p:nvSpPr>
        <p:spPr>
          <a:xfrm flipH="1">
            <a:off x="7240775" y="49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0"/>
          <p:cNvSpPr/>
          <p:nvPr/>
        </p:nvSpPr>
        <p:spPr>
          <a:xfrm flipH="1">
            <a:off x="7835075" y="4964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0"/>
          <p:cNvSpPr/>
          <p:nvPr/>
        </p:nvSpPr>
        <p:spPr>
          <a:xfrm flipH="1">
            <a:off x="789087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0"/>
          <p:cNvSpPr/>
          <p:nvPr/>
        </p:nvSpPr>
        <p:spPr>
          <a:xfrm>
            <a:off x="8075167" y="441941"/>
            <a:ext cx="147309" cy="151854"/>
          </a:xfrm>
          <a:custGeom>
            <a:rect b="b" l="l" r="r" t="t"/>
            <a:pathLst>
              <a:path extrusionOk="0" h="1068" w="1036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0"/>
          <p:cNvSpPr/>
          <p:nvPr/>
        </p:nvSpPr>
        <p:spPr>
          <a:xfrm>
            <a:off x="8001950" y="1045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0"/>
          <p:cNvSpPr/>
          <p:nvPr/>
        </p:nvSpPr>
        <p:spPr>
          <a:xfrm>
            <a:off x="8085338" y="1970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0"/>
          <p:cNvSpPr/>
          <p:nvPr/>
        </p:nvSpPr>
        <p:spPr>
          <a:xfrm>
            <a:off x="8043638" y="90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0"/>
          <p:cNvSpPr/>
          <p:nvPr/>
        </p:nvSpPr>
        <p:spPr>
          <a:xfrm flipH="1">
            <a:off x="7670263" y="49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0"/>
          <p:cNvSpPr/>
          <p:nvPr/>
        </p:nvSpPr>
        <p:spPr>
          <a:xfrm flipH="1">
            <a:off x="8057450" y="842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0"/>
          <p:cNvSpPr/>
          <p:nvPr/>
        </p:nvSpPr>
        <p:spPr>
          <a:xfrm>
            <a:off x="7188117" y="142066"/>
            <a:ext cx="147309" cy="151854"/>
          </a:xfrm>
          <a:custGeom>
            <a:rect b="b" l="l" r="r" t="t"/>
            <a:pathLst>
              <a:path extrusionOk="0" h="1068" w="1036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0"/>
          <p:cNvSpPr/>
          <p:nvPr/>
        </p:nvSpPr>
        <p:spPr>
          <a:xfrm>
            <a:off x="1349650" y="2801075"/>
            <a:ext cx="2321400" cy="92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conflitos mal resolvidos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1" name="Google Shape;631;p40"/>
          <p:cNvSpPr/>
          <p:nvPr/>
        </p:nvSpPr>
        <p:spPr>
          <a:xfrm>
            <a:off x="5570425" y="2801075"/>
            <a:ext cx="2321400" cy="92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fases posteriores da vida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2" name="Google Shape;632;p40"/>
          <p:cNvSpPr/>
          <p:nvPr/>
        </p:nvSpPr>
        <p:spPr>
          <a:xfrm>
            <a:off x="5570425" y="1311525"/>
            <a:ext cx="2321400" cy="92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Experiências em posteriores fases da vida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3" name="Google Shape;633;p40"/>
          <p:cNvSpPr/>
          <p:nvPr/>
        </p:nvSpPr>
        <p:spPr>
          <a:xfrm>
            <a:off x="1349650" y="1311525"/>
            <a:ext cx="2321400" cy="92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Valores que adquirimos em fases anteriores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4" name="Google Shape;634;p40"/>
          <p:cNvSpPr txBox="1"/>
          <p:nvPr/>
        </p:nvSpPr>
        <p:spPr>
          <a:xfrm>
            <a:off x="1724800" y="231850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Passado</a:t>
            </a:r>
            <a:endParaRPr b="1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5" name="Google Shape;635;p40"/>
          <p:cNvSpPr txBox="1"/>
          <p:nvPr/>
        </p:nvSpPr>
        <p:spPr>
          <a:xfrm>
            <a:off x="5945575" y="231850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Futuro</a:t>
            </a:r>
            <a:endParaRPr b="1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6" name="Google Shape;636;p40"/>
          <p:cNvSpPr/>
          <p:nvPr/>
        </p:nvSpPr>
        <p:spPr>
          <a:xfrm flipH="1">
            <a:off x="3081300" y="670400"/>
            <a:ext cx="3213000" cy="530100"/>
          </a:xfrm>
          <a:prstGeom prst="uturnArrow">
            <a:avLst>
              <a:gd fmla="val 33341" name="adj1"/>
              <a:gd fmla="val 25000" name="adj2"/>
              <a:gd fmla="val 25000" name="adj3"/>
              <a:gd fmla="val 43750" name="adj4"/>
              <a:gd fmla="val 98434" name="adj5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0"/>
          <p:cNvSpPr/>
          <p:nvPr/>
        </p:nvSpPr>
        <p:spPr>
          <a:xfrm flipH="1" rot="10800000">
            <a:off x="3081300" y="3808050"/>
            <a:ext cx="3213000" cy="530100"/>
          </a:xfrm>
          <a:prstGeom prst="uturnArrow">
            <a:avLst>
              <a:gd fmla="val 33341" name="adj1"/>
              <a:gd fmla="val 25000" name="adj2"/>
              <a:gd fmla="val 25000" name="adj3"/>
              <a:gd fmla="val 43750" name="adj4"/>
              <a:gd fmla="val 98434" name="adj5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0"/>
          <p:cNvSpPr txBox="1"/>
          <p:nvPr/>
        </p:nvSpPr>
        <p:spPr>
          <a:xfrm>
            <a:off x="3187800" y="204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 poderão voltar a moldar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9" name="Google Shape;639;p40"/>
          <p:cNvSpPr txBox="1"/>
          <p:nvPr/>
        </p:nvSpPr>
        <p:spPr>
          <a:xfrm>
            <a:off x="3251550" y="4290625"/>
            <a:ext cx="300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poderão resolver-se (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caso as circunstâncias sejam favoráveis)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Therapy MK Campaign by Slidesgo">
  <a:themeElements>
    <a:clrScheme name="Simple Light">
      <a:dk1>
        <a:srgbClr val="413F3F"/>
      </a:dk1>
      <a:lt1>
        <a:srgbClr val="FFF7F7"/>
      </a:lt1>
      <a:dk2>
        <a:srgbClr val="706199"/>
      </a:dk2>
      <a:lt2>
        <a:srgbClr val="F5EDDC"/>
      </a:lt2>
      <a:accent1>
        <a:srgbClr val="F5CFCF"/>
      </a:accent1>
      <a:accent2>
        <a:srgbClr val="F1BDBC"/>
      </a:accent2>
      <a:accent3>
        <a:srgbClr val="EF92A4"/>
      </a:accent3>
      <a:accent4>
        <a:srgbClr val="A5A1C9"/>
      </a:accent4>
      <a:accent5>
        <a:srgbClr val="F5CFCF"/>
      </a:accent5>
      <a:accent6>
        <a:srgbClr val="F1BDBC"/>
      </a:accent6>
      <a:hlink>
        <a:srgbClr val="7061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